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8"/>
  </p:notesMasterIdLst>
  <p:handoutMasterIdLst>
    <p:handoutMasterId r:id="rId39"/>
  </p:handoutMasterIdLst>
  <p:sldIdLst>
    <p:sldId id="324" r:id="rId2"/>
    <p:sldId id="341" r:id="rId3"/>
    <p:sldId id="342" r:id="rId4"/>
    <p:sldId id="343" r:id="rId5"/>
    <p:sldId id="256" r:id="rId6"/>
    <p:sldId id="358" r:id="rId7"/>
    <p:sldId id="359" r:id="rId8"/>
    <p:sldId id="257" r:id="rId9"/>
    <p:sldId id="344" r:id="rId10"/>
    <p:sldId id="345" r:id="rId11"/>
    <p:sldId id="346" r:id="rId12"/>
    <p:sldId id="347" r:id="rId13"/>
    <p:sldId id="348" r:id="rId14"/>
    <p:sldId id="357" r:id="rId15"/>
    <p:sldId id="349" r:id="rId16"/>
    <p:sldId id="360" r:id="rId17"/>
    <p:sldId id="361" r:id="rId18"/>
    <p:sldId id="362" r:id="rId19"/>
    <p:sldId id="363" r:id="rId20"/>
    <p:sldId id="364" r:id="rId21"/>
    <p:sldId id="369" r:id="rId22"/>
    <p:sldId id="365" r:id="rId23"/>
    <p:sldId id="366" r:id="rId24"/>
    <p:sldId id="367" r:id="rId25"/>
    <p:sldId id="368" r:id="rId26"/>
    <p:sldId id="370" r:id="rId27"/>
    <p:sldId id="350" r:id="rId28"/>
    <p:sldId id="351" r:id="rId29"/>
    <p:sldId id="352" r:id="rId30"/>
    <p:sldId id="353" r:id="rId31"/>
    <p:sldId id="354" r:id="rId32"/>
    <p:sldId id="355" r:id="rId33"/>
    <p:sldId id="356" r:id="rId34"/>
    <p:sldId id="371" r:id="rId35"/>
    <p:sldId id="372" r:id="rId36"/>
    <p:sldId id="377" r:id="rId37"/>
  </p:sldIdLst>
  <p:sldSz cx="12192000" cy="6858000"/>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Joshua L" initials="ML" lastIdx="8" clrIdx="0">
    <p:extLst>
      <p:ext uri="{19B8F6BF-5375-455C-9EA6-DF929625EA0E}">
        <p15:presenceInfo xmlns:p15="http://schemas.microsoft.com/office/powerpoint/2012/main" userId="S::joshua.martin@ufl.edu::25286dc8-54d3-41a1-9686-62cd670665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62C"/>
    <a:srgbClr val="0021A5"/>
    <a:srgbClr val="FA4616"/>
    <a:srgbClr val="FF4A21"/>
    <a:srgbClr val="00529B"/>
    <a:srgbClr val="B4B5B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3" autoAdjust="0"/>
  </p:normalViewPr>
  <p:slideViewPr>
    <p:cSldViewPr snapToGrid="0" snapToObjects="1">
      <p:cViewPr varScale="1">
        <p:scale>
          <a:sx n="77" d="100"/>
          <a:sy n="77" d="100"/>
        </p:scale>
        <p:origin x="912" y="53"/>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29" d="100"/>
          <a:sy n="129" d="100"/>
        </p:scale>
        <p:origin x="27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dirty="0">
              <a:latin typeface="Arial" panose="020B0604020202020204" pitchFamily="34" charset="0"/>
            </a:endParaRPr>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latin typeface="Arial" panose="020B0604020202020204" pitchFamily="34" charset="0"/>
              </a:rPr>
              <a:pPr>
                <a:defRPr/>
              </a:pPr>
              <a:t>8/24/2022</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latin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8/24/2022</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4681dceabe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4681dceab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826e769a9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826e769a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a:t>
            </a:fld>
            <a:endParaRPr lang="en-US"/>
          </a:p>
        </p:txBody>
      </p:sp>
    </p:spTree>
    <p:extLst>
      <p:ext uri="{BB962C8B-B14F-4D97-AF65-F5344CB8AC3E}">
        <p14:creationId xmlns:p14="http://schemas.microsoft.com/office/powerpoint/2010/main" val="307156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00000"/>
                </a:solidFill>
                <a:effectLst/>
                <a:latin typeface="Helvetica Neue"/>
              </a:rPr>
              <a:t>Weak AI</a:t>
            </a:r>
            <a:r>
              <a:rPr lang="en-US" b="0" i="0" dirty="0">
                <a:solidFill>
                  <a:srgbClr val="000000"/>
                </a:solidFill>
                <a:effectLst/>
                <a:latin typeface="Helvetica Neue"/>
              </a:rPr>
              <a:t> or </a:t>
            </a:r>
            <a:r>
              <a:rPr lang="en-US" b="1" i="0" dirty="0">
                <a:solidFill>
                  <a:srgbClr val="000000"/>
                </a:solidFill>
                <a:effectLst/>
                <a:latin typeface="Helvetica Neue"/>
              </a:rPr>
              <a:t>Narrow AI</a:t>
            </a:r>
            <a:r>
              <a:rPr lang="en-US" b="0" i="0" dirty="0">
                <a:solidFill>
                  <a:srgbClr val="000000"/>
                </a:solidFill>
                <a:effectLst/>
                <a:latin typeface="Helvetica Neue"/>
              </a:rPr>
              <a:t> is AI trained and focused to perform specific tasks. Narrow AI drives most of the AI that surrounds us today. Examples: Amazon's Alexa, IBM Watson, autonomous vehicles</a:t>
            </a:r>
          </a:p>
          <a:p>
            <a:pPr algn="l">
              <a:buFont typeface="+mj-lt"/>
              <a:buAutoNum type="arabicPeriod"/>
            </a:pPr>
            <a:r>
              <a:rPr lang="en-US" b="1" i="0" dirty="0">
                <a:solidFill>
                  <a:srgbClr val="000000"/>
                </a:solidFill>
                <a:effectLst/>
                <a:latin typeface="Helvetica Neue"/>
              </a:rPr>
              <a:t>Strong AI</a:t>
            </a:r>
            <a:r>
              <a:rPr lang="en-US" b="0" i="0" dirty="0">
                <a:solidFill>
                  <a:srgbClr val="000000"/>
                </a:solidFill>
                <a:effectLst/>
                <a:latin typeface="Helvetica Neue"/>
              </a:rPr>
              <a:t> is made up of </a:t>
            </a:r>
            <a:r>
              <a:rPr lang="en-US" b="1" i="0" dirty="0">
                <a:solidFill>
                  <a:srgbClr val="000000"/>
                </a:solidFill>
                <a:effectLst/>
                <a:latin typeface="Helvetica Neue"/>
              </a:rPr>
              <a:t>Artificial General Intelligence (AGI)</a:t>
            </a:r>
            <a:r>
              <a:rPr lang="en-US" b="0" i="0" dirty="0">
                <a:solidFill>
                  <a:srgbClr val="000000"/>
                </a:solidFill>
                <a:effectLst/>
                <a:latin typeface="Helvetica Neue"/>
              </a:rPr>
              <a:t> and </a:t>
            </a:r>
            <a:r>
              <a:rPr lang="en-US" b="1" i="0" dirty="0">
                <a:solidFill>
                  <a:srgbClr val="000000"/>
                </a:solidFill>
                <a:effectLst/>
                <a:latin typeface="Helvetica Neue"/>
              </a:rPr>
              <a:t>Artificial Super Intelligence (ASI)</a:t>
            </a:r>
            <a:r>
              <a:rPr lang="en-US" b="0" i="0" dirty="0">
                <a:solidFill>
                  <a:srgbClr val="000000"/>
                </a:solidFill>
                <a:effectLst/>
                <a:latin typeface="Helvetica Neue"/>
              </a:rPr>
              <a:t>. Artificial general intelligence (AGI), or general AI, is a theoretical form of AI where a machine would have an intelligence equaled to humans; it would have a self-aware consciousness that has the ability to solve problems, learn, and plan for the future. Artificial Super Intelligence (ASI)—also known as superintelligence—would surpass the intelligence and ability of the human brain. While strong AI is still entirely theoretical with no practical examples in use today, that doesn't mean AI researchers aren't also exploring its development. In the meantime, the best examples of ASI might be from science fiction, such as HAL, the superhuman, rogue computer assistant in </a:t>
            </a:r>
            <a:r>
              <a:rPr lang="en-US" b="0" i="1" dirty="0">
                <a:solidFill>
                  <a:srgbClr val="000000"/>
                </a:solidFill>
                <a:effectLst/>
                <a:latin typeface="Helvetica Neue"/>
              </a:rPr>
              <a:t>2001: A Space Odyssey</a:t>
            </a:r>
            <a:r>
              <a:rPr lang="en-US" b="0" i="0" dirty="0">
                <a:solidFill>
                  <a:srgbClr val="000000"/>
                </a:solidFill>
                <a:effectLst/>
                <a:latin typeface="Helvetica Neue"/>
              </a:rPr>
              <a:t>, or the fictional character Dolores in the TV show </a:t>
            </a:r>
            <a:r>
              <a:rPr lang="en-US" b="0" i="1" dirty="0" err="1">
                <a:solidFill>
                  <a:srgbClr val="000000"/>
                </a:solidFill>
                <a:effectLst/>
                <a:latin typeface="Helvetica Neue"/>
              </a:rPr>
              <a:t>WestWorld</a:t>
            </a:r>
            <a:r>
              <a:rPr lang="en-US" b="0" i="0" dirty="0">
                <a:solidFill>
                  <a:srgbClr val="000000"/>
                </a:solidFill>
                <a:effectLst/>
                <a:latin typeface="Helvetica Neue"/>
              </a:rPr>
              <a:t>.</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30</a:t>
            </a:fld>
            <a:endParaRPr lang="en-US"/>
          </a:p>
        </p:txBody>
      </p:sp>
    </p:spTree>
    <p:extLst>
      <p:ext uri="{BB962C8B-B14F-4D97-AF65-F5344CB8AC3E}">
        <p14:creationId xmlns:p14="http://schemas.microsoft.com/office/powerpoint/2010/main" val="3293258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Card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rcRect/>
          <a:stretch/>
        </p:blipFill>
        <p:spPr>
          <a:xfrm>
            <a:off x="2" y="539"/>
            <a:ext cx="12190095" cy="6856928"/>
          </a:xfrm>
          <a:prstGeom prst="rect">
            <a:avLst/>
          </a:prstGeom>
        </p:spPr>
      </p:pic>
      <p:pic>
        <p:nvPicPr>
          <p:cNvPr id="4" name="Picture 3">
            <a:extLst>
              <a:ext uri="{FF2B5EF4-FFF2-40B4-BE49-F238E27FC236}">
                <a16:creationId xmlns:a16="http://schemas.microsoft.com/office/drawing/2014/main" id="{BE3509D3-A7F5-7649-A333-75B66BA65747}"/>
              </a:ext>
            </a:extLst>
          </p:cNvPr>
          <p:cNvPicPr>
            <a:picLocks noChangeAspect="1"/>
          </p:cNvPicPr>
          <p:nvPr userDrawn="1"/>
        </p:nvPicPr>
        <p:blipFill rotWithShape="1">
          <a:blip r:embed="rId3"/>
          <a:srcRect l="-16667" r="-16667"/>
          <a:stretch/>
        </p:blipFill>
        <p:spPr>
          <a:xfrm>
            <a:off x="-162839" y="576197"/>
            <a:ext cx="3504935" cy="641403"/>
          </a:xfrm>
          <a:prstGeom prst="rect">
            <a:avLst/>
          </a:prstGeom>
        </p:spPr>
      </p:pic>
      <p:sp>
        <p:nvSpPr>
          <p:cNvPr id="8" name="Rectangle 7">
            <a:extLst>
              <a:ext uri="{FF2B5EF4-FFF2-40B4-BE49-F238E27FC236}">
                <a16:creationId xmlns:a16="http://schemas.microsoft.com/office/drawing/2014/main" id="{62203B9E-A97D-C748-AEF5-9228E504D57F}"/>
              </a:ext>
            </a:extLst>
          </p:cNvPr>
          <p:cNvSpPr/>
          <p:nvPr userDrawn="1"/>
        </p:nvSpPr>
        <p:spPr>
          <a:xfrm>
            <a:off x="0" y="294640"/>
            <a:ext cx="3750365" cy="863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 Placeholder 3">
            <a:extLst>
              <a:ext uri="{FF2B5EF4-FFF2-40B4-BE49-F238E27FC236}">
                <a16:creationId xmlns:a16="http://schemas.microsoft.com/office/drawing/2014/main" id="{E605E3FB-E947-7E4A-8955-F503A3B4C169}"/>
              </a:ext>
            </a:extLst>
          </p:cNvPr>
          <p:cNvSpPr>
            <a:spLocks noGrp="1"/>
          </p:cNvSpPr>
          <p:nvPr>
            <p:ph type="body" sz="half" idx="11" hasCustomPrompt="1"/>
          </p:nvPr>
        </p:nvSpPr>
        <p:spPr>
          <a:xfrm>
            <a:off x="1029549" y="4127675"/>
            <a:ext cx="10912863" cy="774700"/>
          </a:xfrm>
        </p:spPr>
        <p:txBody>
          <a:bodyPr rtlCol="0">
            <a:noAutofit/>
          </a:bodyPr>
          <a:lstStyle>
            <a:lvl1pPr marL="0" indent="0" algn="l">
              <a:buNone/>
              <a:defRPr kumimoji="0" sz="15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Subtitle</a:t>
            </a:r>
          </a:p>
        </p:txBody>
      </p:sp>
      <p:sp>
        <p:nvSpPr>
          <p:cNvPr id="10" name="Text Placeholder 3">
            <a:extLst>
              <a:ext uri="{FF2B5EF4-FFF2-40B4-BE49-F238E27FC236}">
                <a16:creationId xmlns:a16="http://schemas.microsoft.com/office/drawing/2014/main" id="{D492BAC4-9D24-B943-80CE-4C4AEB3AF605}"/>
              </a:ext>
            </a:extLst>
          </p:cNvPr>
          <p:cNvSpPr>
            <a:spLocks noGrp="1"/>
          </p:cNvSpPr>
          <p:nvPr>
            <p:ph type="body" sz="half" idx="12" hasCustomPrompt="1"/>
          </p:nvPr>
        </p:nvSpPr>
        <p:spPr>
          <a:xfrm>
            <a:off x="1029548" y="1528175"/>
            <a:ext cx="2720819" cy="626302"/>
          </a:xfrm>
        </p:spPr>
        <p:txBody>
          <a:bodyPr rtlCol="0">
            <a:noAutofit/>
          </a:bodyPr>
          <a:lstStyle>
            <a:lvl1pPr marL="0" indent="0" algn="l">
              <a:buNone/>
              <a:defRPr kumimoji="0" sz="1400" b="0" i="0" u="none" strike="noStrike" kern="1200" cap="none" spc="15"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Department of Electrical and Computer Engineering</a:t>
            </a:r>
          </a:p>
        </p:txBody>
      </p:sp>
      <p:sp>
        <p:nvSpPr>
          <p:cNvPr id="11" name="Text Placeholder 3">
            <a:extLst>
              <a:ext uri="{FF2B5EF4-FFF2-40B4-BE49-F238E27FC236}">
                <a16:creationId xmlns:a16="http://schemas.microsoft.com/office/drawing/2014/main" id="{9B8BB55D-56D9-B144-BB08-A5A1F2799BEC}"/>
              </a:ext>
            </a:extLst>
          </p:cNvPr>
          <p:cNvSpPr>
            <a:spLocks noGrp="1"/>
          </p:cNvSpPr>
          <p:nvPr>
            <p:ph type="body" sz="half" idx="13" hasCustomPrompt="1"/>
          </p:nvPr>
        </p:nvSpPr>
        <p:spPr>
          <a:xfrm>
            <a:off x="1029549" y="2400477"/>
            <a:ext cx="10912863" cy="1653365"/>
          </a:xfrm>
        </p:spPr>
        <p:txBody>
          <a:bodyPr rtlCol="0">
            <a:noAutofit/>
          </a:bodyPr>
          <a:lstStyle>
            <a:lvl1pPr marL="0" indent="0" algn="l">
              <a:buNone/>
              <a:defRPr kumimoji="0" sz="36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title</a:t>
            </a:r>
            <a:br>
              <a:rPr lang="en-US" dirty="0"/>
            </a:br>
            <a:r>
              <a:rPr lang="en-US" dirty="0"/>
              <a:t>with two lines</a:t>
            </a:r>
          </a:p>
        </p:txBody>
      </p:sp>
    </p:spTree>
    <p:extLst>
      <p:ext uri="{BB962C8B-B14F-4D97-AF65-F5344CB8AC3E}">
        <p14:creationId xmlns:p14="http://schemas.microsoft.com/office/powerpoint/2010/main" val="1276722255"/>
      </p:ext>
    </p:extLst>
  </p:cSld>
  <p:clrMapOvr>
    <a:masterClrMapping/>
  </p:clrMapOvr>
  <p:extLst>
    <p:ext uri="{DCECCB84-F9BA-43D5-87BE-67443E8EF086}">
      <p15:sldGuideLst xmlns:p15="http://schemas.microsoft.com/office/powerpoint/2012/main">
        <p15:guide id="1" pos="3840" userDrawn="1">
          <p15:clr>
            <a:srgbClr val="FBAE40"/>
          </p15:clr>
        </p15:guide>
        <p15:guide id="2" pos="7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or Title Card">
    <p:bg>
      <p:bgPr>
        <a:pattFill prst="ltDnDiag">
          <a:fgClr>
            <a:schemeClr val="tx1"/>
          </a:fgClr>
          <a:bgClr>
            <a:srgbClr val="0021A5"/>
          </a:bgClr>
        </a:patt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F5996A17-1446-C84E-A95C-9E96A000F004}"/>
              </a:ext>
            </a:extLst>
          </p:cNvPr>
          <p:cNvSpPr>
            <a:spLocks noGrp="1"/>
          </p:cNvSpPr>
          <p:nvPr>
            <p:ph type="body" sz="half" idx="10" hasCustomPrompt="1"/>
          </p:nvPr>
        </p:nvSpPr>
        <p:spPr>
          <a:xfrm>
            <a:off x="2603281" y="3091070"/>
            <a:ext cx="6985439" cy="430314"/>
          </a:xfrm>
          <a:ln w="28575">
            <a:solidFill>
              <a:srgbClr val="FF4A21"/>
            </a:solidFill>
          </a:ln>
        </p:spPr>
        <p:txBody>
          <a:bodyPr rtlCol="0" anchor="ctr">
            <a:noAutofit/>
          </a:bodyPr>
          <a:lstStyle>
            <a:lvl1pPr marL="0" indent="0" algn="ctr">
              <a:buNone/>
              <a:defRPr kumimoji="0" sz="1500" b="0" i="0" u="none" strike="noStrike" kern="1200" cap="none" spc="0" normalizeH="0" baseline="0">
                <a:ln>
                  <a:noFill/>
                </a:ln>
                <a:solidFill>
                  <a:schemeClr val="bg1"/>
                </a:solidFill>
                <a:effectLst/>
                <a:uLnTx/>
                <a:uFillTx/>
                <a:latin typeface="Gentona Book"/>
                <a:ea typeface="+mj-ea"/>
                <a:cs typeface="Gentona Book"/>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SECTION OR TITLE CARD</a:t>
            </a:r>
          </a:p>
        </p:txBody>
      </p:sp>
      <p:sp>
        <p:nvSpPr>
          <p:cNvPr id="2" name="Footer Placeholder 1">
            <a:extLst>
              <a:ext uri="{FF2B5EF4-FFF2-40B4-BE49-F238E27FC236}">
                <a16:creationId xmlns:a16="http://schemas.microsoft.com/office/drawing/2014/main" id="{3D977634-8D3A-5943-A1E6-E179BF436CD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F74D6E4-1DA2-8A41-85D8-C7F206FB91B2}"/>
              </a:ext>
            </a:extLst>
          </p:cNvPr>
          <p:cNvSpPr>
            <a:spLocks noGrp="1"/>
          </p:cNvSpPr>
          <p:nvPr>
            <p:ph type="sldNum" sz="quarter" idx="12"/>
          </p:nvPr>
        </p:nvSpPr>
        <p:spPr/>
        <p:txBody>
          <a:bodyPr/>
          <a:lstStyle/>
          <a:p>
            <a:fld id="{E17B9F45-1FE4-7346-86C6-EA0766363EB2}" type="slidenum">
              <a:rPr lang="en-US" smtClean="0"/>
              <a:pPr/>
              <a:t>‹#›</a:t>
            </a:fld>
            <a:endParaRPr lang="en-US" dirty="0"/>
          </a:p>
        </p:txBody>
      </p:sp>
    </p:spTree>
    <p:extLst>
      <p:ext uri="{BB962C8B-B14F-4D97-AF65-F5344CB8AC3E}">
        <p14:creationId xmlns:p14="http://schemas.microsoft.com/office/powerpoint/2010/main" val="2475558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A69BA0-3F90-BF4C-94D4-BF7C7B69B1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932"/>
          <a:stretch/>
        </p:blipFill>
        <p:spPr>
          <a:xfrm>
            <a:off x="0" y="883394"/>
            <a:ext cx="12192000" cy="5974606"/>
          </a:xfrm>
          <a:prstGeom prst="rect">
            <a:avLst/>
          </a:prstGeom>
        </p:spPr>
      </p:pic>
    </p:spTree>
    <p:extLst>
      <p:ext uri="{BB962C8B-B14F-4D97-AF65-F5344CB8AC3E}">
        <p14:creationId xmlns:p14="http://schemas.microsoft.com/office/powerpoint/2010/main" val="4217386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86608" y="1191804"/>
            <a:ext cx="10075200" cy="1116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extLst>
      <p:ext uri="{BB962C8B-B14F-4D97-AF65-F5344CB8AC3E}">
        <p14:creationId xmlns:p14="http://schemas.microsoft.com/office/powerpoint/2010/main" val="3576266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06400" y="876301"/>
            <a:ext cx="11379200" cy="1066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8"/>
          <p:cNvSpPr txBox="1">
            <a:spLocks noGrp="1"/>
          </p:cNvSpPr>
          <p:nvPr>
            <p:ph type="body" idx="1"/>
          </p:nvPr>
        </p:nvSpPr>
        <p:spPr>
          <a:xfrm>
            <a:off x="406400" y="2019301"/>
            <a:ext cx="5588000" cy="4495600"/>
          </a:xfrm>
          <a:prstGeom prst="rect">
            <a:avLst/>
          </a:prstGeom>
          <a:noFill/>
          <a:ln>
            <a:noFill/>
          </a:ln>
        </p:spPr>
        <p:txBody>
          <a:bodyPr spcFirstLastPara="1" wrap="square" lIns="91425" tIns="45700" rIns="91425" bIns="45700" anchor="t" anchorCtr="0">
            <a:noAutofit/>
          </a:bodyPr>
          <a:lstStyle>
            <a:lvl1pPr marL="609585" lvl="0" indent="-457189" algn="l" rtl="0">
              <a:spcBef>
                <a:spcPts val="0"/>
              </a:spcBef>
              <a:spcAft>
                <a:spcPts val="0"/>
              </a:spcAft>
              <a:buSzPts val="1800"/>
              <a:buChar char="▪"/>
              <a:defRPr/>
            </a:lvl1pPr>
            <a:lvl2pPr marL="1219170" lvl="1" indent="-457189" algn="l" rtl="0">
              <a:spcBef>
                <a:spcPts val="800"/>
              </a:spcBef>
              <a:spcAft>
                <a:spcPts val="0"/>
              </a:spcAft>
              <a:buSzPts val="1800"/>
              <a:buChar char="▪"/>
              <a:defRPr/>
            </a:lvl2pPr>
            <a:lvl3pPr marL="1828754" lvl="2" indent="-457189" algn="l" rtl="0">
              <a:spcBef>
                <a:spcPts val="800"/>
              </a:spcBef>
              <a:spcAft>
                <a:spcPts val="0"/>
              </a:spcAft>
              <a:buSzPts val="1800"/>
              <a:buChar char="▪"/>
              <a:defRPr/>
            </a:lvl3pPr>
            <a:lvl4pPr marL="2438339" lvl="3" indent="-457189" algn="l" rtl="0">
              <a:spcBef>
                <a:spcPts val="800"/>
              </a:spcBef>
              <a:spcAft>
                <a:spcPts val="0"/>
              </a:spcAft>
              <a:buSzPts val="1800"/>
              <a:buChar char="▪"/>
              <a:defRPr/>
            </a:lvl4pPr>
            <a:lvl5pPr marL="3047924" lvl="4" indent="-419090" algn="l" rtl="0">
              <a:spcBef>
                <a:spcPts val="800"/>
              </a:spcBef>
              <a:spcAft>
                <a:spcPts val="0"/>
              </a:spcAft>
              <a:buSzPts val="1350"/>
              <a:buChar char="​"/>
              <a:defRPr/>
            </a:lvl5pPr>
            <a:lvl6pPr marL="3657509" lvl="5" indent="-419090" algn="l" rtl="0">
              <a:spcBef>
                <a:spcPts val="800"/>
              </a:spcBef>
              <a:spcAft>
                <a:spcPts val="0"/>
              </a:spcAft>
              <a:buSzPts val="1350"/>
              <a:buChar char="​"/>
              <a:defRPr/>
            </a:lvl6pPr>
            <a:lvl7pPr marL="4267093" lvl="6" indent="-419090" algn="l" rtl="0">
              <a:spcBef>
                <a:spcPts val="800"/>
              </a:spcBef>
              <a:spcAft>
                <a:spcPts val="0"/>
              </a:spcAft>
              <a:buSzPts val="1350"/>
              <a:buChar char="​"/>
              <a:defRPr/>
            </a:lvl7pPr>
            <a:lvl8pPr marL="4876678" lvl="7" indent="-419090" algn="l" rtl="0">
              <a:spcBef>
                <a:spcPts val="800"/>
              </a:spcBef>
              <a:spcAft>
                <a:spcPts val="0"/>
              </a:spcAft>
              <a:buSzPts val="1350"/>
              <a:buChar char="​"/>
              <a:defRPr/>
            </a:lvl8pPr>
            <a:lvl9pPr marL="5486263" lvl="8" indent="-419090" algn="ctr" rtl="0">
              <a:spcBef>
                <a:spcPts val="800"/>
              </a:spcBef>
              <a:spcAft>
                <a:spcPts val="0"/>
              </a:spcAft>
              <a:buSzPts val="1350"/>
              <a:buChar char="​"/>
              <a:defRPr/>
            </a:lvl9pPr>
          </a:lstStyle>
          <a:p>
            <a:endParaRPr/>
          </a:p>
        </p:txBody>
      </p:sp>
      <p:sp>
        <p:nvSpPr>
          <p:cNvPr id="86" name="Google Shape;86;p18"/>
          <p:cNvSpPr txBox="1">
            <a:spLocks noGrp="1"/>
          </p:cNvSpPr>
          <p:nvPr>
            <p:ph type="ftr" idx="11"/>
          </p:nvPr>
        </p:nvSpPr>
        <p:spPr>
          <a:xfrm>
            <a:off x="406400" y="6515100"/>
            <a:ext cx="4114800" cy="365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9042400" y="6515100"/>
            <a:ext cx="2743200" cy="365200"/>
          </a:xfrm>
          <a:prstGeom prst="rect">
            <a:avLst/>
          </a:prstGeom>
          <a:noFill/>
          <a:ln>
            <a:noFill/>
          </a:ln>
        </p:spPr>
        <p:txBody>
          <a:bodyPr spcFirstLastPara="1" wrap="square" lIns="91425" tIns="45700" rIns="91425" bIns="45700" anchor="t"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fld id="{00000000-1234-1234-1234-123412341234}" type="slidenum">
              <a:rPr lang="en" smtClean="0"/>
              <a:pPr/>
              <a:t>‹#›</a:t>
            </a:fld>
            <a:endParaRPr lang="en"/>
          </a:p>
        </p:txBody>
      </p:sp>
      <p:sp>
        <p:nvSpPr>
          <p:cNvPr id="88" name="Google Shape;88;p18"/>
          <p:cNvSpPr>
            <a:spLocks noGrp="1"/>
          </p:cNvSpPr>
          <p:nvPr>
            <p:ph type="pic" idx="2"/>
          </p:nvPr>
        </p:nvSpPr>
        <p:spPr>
          <a:xfrm>
            <a:off x="6197600" y="2019300"/>
            <a:ext cx="5588000" cy="4496000"/>
          </a:xfrm>
          <a:prstGeom prst="rect">
            <a:avLst/>
          </a:prstGeom>
          <a:solidFill>
            <a:srgbClr val="B4B5B4"/>
          </a:solidFill>
          <a:ln>
            <a:noFill/>
          </a:ln>
        </p:spPr>
      </p:sp>
    </p:spTree>
    <p:extLst>
      <p:ext uri="{BB962C8B-B14F-4D97-AF65-F5344CB8AC3E}">
        <p14:creationId xmlns:p14="http://schemas.microsoft.com/office/powerpoint/2010/main" val="2232492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765084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0975E-9518-C62D-167F-3F2E204D13F3}"/>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297EF30A-1516-5CE8-C584-1C0363CC9B9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B713328A-AA5F-D4D0-4094-6A1ADB242AA4}"/>
              </a:ext>
            </a:extLst>
          </p:cNvPr>
          <p:cNvSpPr>
            <a:spLocks noGrp="1"/>
          </p:cNvSpPr>
          <p:nvPr>
            <p:ph type="dt" sz="half" idx="10"/>
          </p:nvPr>
        </p:nvSpPr>
        <p:spPr/>
        <p:txBody>
          <a:bodyPr/>
          <a:lstStyle/>
          <a:p>
            <a:fld id="{7941B9D8-66AE-4727-98A3-29AF195049DC}" type="datetimeFigureOut">
              <a:rPr lang="en-US" smtClean="0"/>
              <a:t>8/24/2022</a:t>
            </a:fld>
            <a:endParaRPr lang="en-US"/>
          </a:p>
        </p:txBody>
      </p:sp>
      <p:sp>
        <p:nvSpPr>
          <p:cNvPr id="5" name="页脚占位符 4">
            <a:extLst>
              <a:ext uri="{FF2B5EF4-FFF2-40B4-BE49-F238E27FC236}">
                <a16:creationId xmlns:a16="http://schemas.microsoft.com/office/drawing/2014/main" id="{889C4031-D8E6-7C1E-3AB7-A385881861CF}"/>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06F2089-7E9F-1B83-F6E5-4544EA4F9046}"/>
              </a:ext>
            </a:extLst>
          </p:cNvPr>
          <p:cNvSpPr>
            <a:spLocks noGrp="1"/>
          </p:cNvSpPr>
          <p:nvPr>
            <p:ph type="sldNum" sz="quarter" idx="12"/>
          </p:nvPr>
        </p:nvSpPr>
        <p:spPr/>
        <p:txBody>
          <a:bodyPr/>
          <a:lstStyle/>
          <a:p>
            <a:fld id="{16A50FBC-6975-4398-8C5E-CEE959AE91CB}" type="slidenum">
              <a:rPr lang="en-US" smtClean="0"/>
              <a:t>‹#›</a:t>
            </a:fld>
            <a:endParaRPr lang="en-US"/>
          </a:p>
        </p:txBody>
      </p:sp>
    </p:spTree>
    <p:extLst>
      <p:ext uri="{BB962C8B-B14F-4D97-AF65-F5344CB8AC3E}">
        <p14:creationId xmlns:p14="http://schemas.microsoft.com/office/powerpoint/2010/main" val="3599077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ard 2">
    <p:spTree>
      <p:nvGrpSpPr>
        <p:cNvPr id="1" name=""/>
        <p:cNvGrpSpPr/>
        <p:nvPr/>
      </p:nvGrpSpPr>
      <p:grpSpPr>
        <a:xfrm>
          <a:off x="0" y="0"/>
          <a:ext cx="0" cy="0"/>
          <a:chOff x="0" y="0"/>
          <a:chExt cx="0" cy="0"/>
        </a:xfrm>
      </p:grpSpPr>
      <p:sp>
        <p:nvSpPr>
          <p:cNvPr id="5" name="TextBox 4"/>
          <p:cNvSpPr txBox="1"/>
          <p:nvPr userDrawn="1"/>
        </p:nvSpPr>
        <p:spPr>
          <a:xfrm>
            <a:off x="1048913" y="1498984"/>
            <a:ext cx="2893979" cy="369332"/>
          </a:xfrm>
          <a:prstGeom prst="rect">
            <a:avLst/>
          </a:prstGeom>
          <a:noFill/>
        </p:spPr>
        <p:txBody>
          <a:bodyPr wrap="square" rtlCol="0">
            <a:spAutoFit/>
          </a:bodyPr>
          <a:lstStyle/>
          <a:p>
            <a:r>
              <a:rPr lang="en-US" sz="900" b="0" i="0" dirty="0">
                <a:solidFill>
                  <a:schemeClr val="bg1"/>
                </a:solidFill>
                <a:latin typeface="Quadon Medium"/>
                <a:cs typeface="Quadon Medium"/>
              </a:rPr>
              <a:t>DEPARTMENT OR UNIT NAME.</a:t>
            </a:r>
            <a:r>
              <a:rPr lang="en-US" sz="900" b="0" i="0" baseline="0" dirty="0">
                <a:solidFill>
                  <a:schemeClr val="bg1"/>
                </a:solidFill>
                <a:latin typeface="Quadon Medium"/>
                <a:cs typeface="Quadon Medium"/>
              </a:rPr>
              <a:t> DELETE FROM MASTER SLIDE IF N/A</a:t>
            </a:r>
            <a:endParaRPr lang="en-US" sz="900" b="0" i="0" dirty="0">
              <a:solidFill>
                <a:schemeClr val="bg1"/>
              </a:solidFill>
              <a:latin typeface="Quadon Medium"/>
              <a:cs typeface="Quadon Medium"/>
            </a:endParaRPr>
          </a:p>
        </p:txBody>
      </p:sp>
      <p:sp>
        <p:nvSpPr>
          <p:cNvPr id="11" name="TextBox 10"/>
          <p:cNvSpPr txBox="1"/>
          <p:nvPr userDrawn="1"/>
        </p:nvSpPr>
        <p:spPr>
          <a:xfrm>
            <a:off x="1224001" y="1597761"/>
            <a:ext cx="2893979" cy="334835"/>
          </a:xfrm>
          <a:prstGeom prst="rect">
            <a:avLst/>
          </a:prstGeom>
          <a:noFill/>
        </p:spPr>
        <p:txBody>
          <a:bodyPr wrap="square" rtlCol="0">
            <a:spAutoFit/>
          </a:bodyPr>
          <a:lstStyle/>
          <a:p>
            <a:r>
              <a:rPr lang="en-US" sz="788" b="0" i="0" dirty="0">
                <a:solidFill>
                  <a:schemeClr val="bg1"/>
                </a:solidFill>
                <a:latin typeface="Quadon Medium"/>
                <a:cs typeface="Quadon Medium"/>
              </a:rPr>
              <a:t>DEPARTMENT OR UNIT NAME.</a:t>
            </a:r>
            <a:r>
              <a:rPr lang="en-US" sz="788" b="0" i="0" baseline="0" dirty="0">
                <a:solidFill>
                  <a:schemeClr val="bg1"/>
                </a:solidFill>
                <a:latin typeface="Quadon Medium"/>
                <a:cs typeface="Quadon Medium"/>
              </a:rPr>
              <a:t> DELETE FROM MASTER SLIDE IF N/A</a:t>
            </a:r>
            <a:endParaRPr lang="en-US" sz="788" b="0" i="0" dirty="0">
              <a:solidFill>
                <a:schemeClr val="bg1"/>
              </a:solidFill>
              <a:latin typeface="Quadon Medium"/>
              <a:cs typeface="Quadon Medium"/>
            </a:endParaRPr>
          </a:p>
        </p:txBody>
      </p:sp>
      <p:pic>
        <p:nvPicPr>
          <p:cNvPr id="3" name="Picture 2">
            <a:extLst>
              <a:ext uri="{FF2B5EF4-FFF2-40B4-BE49-F238E27FC236}">
                <a16:creationId xmlns:a16="http://schemas.microsoft.com/office/drawing/2014/main" id="{7425EA37-2A29-1D4C-A2F3-22007656E8B0}"/>
              </a:ext>
            </a:extLst>
          </p:cNvPr>
          <p:cNvPicPr>
            <a:picLocks noChangeAspect="1"/>
          </p:cNvPicPr>
          <p:nvPr userDrawn="1"/>
        </p:nvPicPr>
        <p:blipFill>
          <a:blip r:embed="rId2"/>
          <a:srcRect/>
          <a:stretch/>
        </p:blipFill>
        <p:spPr>
          <a:xfrm>
            <a:off x="-8044" y="537"/>
            <a:ext cx="12208087" cy="6867048"/>
          </a:xfrm>
          <a:prstGeom prst="rect">
            <a:avLst/>
          </a:prstGeom>
        </p:spPr>
      </p:pic>
      <p:sp>
        <p:nvSpPr>
          <p:cNvPr id="18" name="Text Placeholder 3">
            <a:extLst>
              <a:ext uri="{FF2B5EF4-FFF2-40B4-BE49-F238E27FC236}">
                <a16:creationId xmlns:a16="http://schemas.microsoft.com/office/drawing/2014/main" id="{AEE41B18-6A9F-8249-8724-49A5CA341FCE}"/>
              </a:ext>
            </a:extLst>
          </p:cNvPr>
          <p:cNvSpPr>
            <a:spLocks noGrp="1"/>
          </p:cNvSpPr>
          <p:nvPr>
            <p:ph type="body" sz="half" idx="11" hasCustomPrompt="1"/>
          </p:nvPr>
        </p:nvSpPr>
        <p:spPr>
          <a:xfrm>
            <a:off x="1029549" y="4127675"/>
            <a:ext cx="10912863" cy="774700"/>
          </a:xfrm>
        </p:spPr>
        <p:txBody>
          <a:bodyPr rtlCol="0">
            <a:noAutofit/>
          </a:bodyPr>
          <a:lstStyle>
            <a:lvl1pPr marL="0" indent="0" algn="l">
              <a:buNone/>
              <a:defRPr kumimoji="0" sz="15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Subtitle</a:t>
            </a:r>
          </a:p>
        </p:txBody>
      </p:sp>
      <p:sp>
        <p:nvSpPr>
          <p:cNvPr id="20" name="Text Placeholder 3">
            <a:extLst>
              <a:ext uri="{FF2B5EF4-FFF2-40B4-BE49-F238E27FC236}">
                <a16:creationId xmlns:a16="http://schemas.microsoft.com/office/drawing/2014/main" id="{0E87E842-C006-4F41-B990-E21E7437C0BB}"/>
              </a:ext>
            </a:extLst>
          </p:cNvPr>
          <p:cNvSpPr>
            <a:spLocks noGrp="1"/>
          </p:cNvSpPr>
          <p:nvPr>
            <p:ph type="body" sz="half" idx="13" hasCustomPrompt="1"/>
          </p:nvPr>
        </p:nvSpPr>
        <p:spPr>
          <a:xfrm>
            <a:off x="1029549" y="2400477"/>
            <a:ext cx="10912863" cy="1653365"/>
          </a:xfrm>
        </p:spPr>
        <p:txBody>
          <a:bodyPr rtlCol="0">
            <a:noAutofit/>
          </a:bodyPr>
          <a:lstStyle>
            <a:lvl1pPr marL="0" indent="0" algn="l">
              <a:buNone/>
              <a:defRPr kumimoji="0" sz="36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title</a:t>
            </a:r>
            <a:br>
              <a:rPr lang="en-US" dirty="0"/>
            </a:br>
            <a:r>
              <a:rPr lang="en-US" dirty="0"/>
              <a:t>with two lines</a:t>
            </a:r>
          </a:p>
        </p:txBody>
      </p:sp>
      <p:pic>
        <p:nvPicPr>
          <p:cNvPr id="9" name="Picture 8">
            <a:extLst>
              <a:ext uri="{FF2B5EF4-FFF2-40B4-BE49-F238E27FC236}">
                <a16:creationId xmlns:a16="http://schemas.microsoft.com/office/drawing/2014/main" id="{A2E2AB7B-1120-5B44-ADA7-FD7DF73DD130}"/>
              </a:ext>
            </a:extLst>
          </p:cNvPr>
          <p:cNvPicPr>
            <a:picLocks noChangeAspect="1"/>
          </p:cNvPicPr>
          <p:nvPr userDrawn="1"/>
        </p:nvPicPr>
        <p:blipFill rotWithShape="1">
          <a:blip r:embed="rId3"/>
          <a:srcRect l="-16667" r="-16667"/>
          <a:stretch/>
        </p:blipFill>
        <p:spPr>
          <a:xfrm>
            <a:off x="-162839" y="576197"/>
            <a:ext cx="3504935" cy="641403"/>
          </a:xfrm>
          <a:prstGeom prst="rect">
            <a:avLst/>
          </a:prstGeom>
        </p:spPr>
      </p:pic>
      <p:sp>
        <p:nvSpPr>
          <p:cNvPr id="12" name="Text Placeholder 3">
            <a:extLst>
              <a:ext uri="{FF2B5EF4-FFF2-40B4-BE49-F238E27FC236}">
                <a16:creationId xmlns:a16="http://schemas.microsoft.com/office/drawing/2014/main" id="{03CC34E6-3617-1643-8129-4BC6EA5B5C1E}"/>
              </a:ext>
            </a:extLst>
          </p:cNvPr>
          <p:cNvSpPr>
            <a:spLocks noGrp="1"/>
          </p:cNvSpPr>
          <p:nvPr>
            <p:ph type="body" sz="half" idx="12" hasCustomPrompt="1"/>
          </p:nvPr>
        </p:nvSpPr>
        <p:spPr>
          <a:xfrm>
            <a:off x="1029548" y="1528175"/>
            <a:ext cx="2720819" cy="626302"/>
          </a:xfrm>
        </p:spPr>
        <p:txBody>
          <a:bodyPr rtlCol="0">
            <a:noAutofit/>
          </a:bodyPr>
          <a:lstStyle>
            <a:lvl1pPr marL="0" indent="0" algn="l">
              <a:buNone/>
              <a:defRPr kumimoji="0" sz="1400" b="0" i="0" u="none" strike="noStrike" kern="1200" cap="none" spc="15"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Department of Electrical and Computer Engineering</a:t>
            </a:r>
          </a:p>
        </p:txBody>
      </p:sp>
    </p:spTree>
    <p:extLst>
      <p:ext uri="{BB962C8B-B14F-4D97-AF65-F5344CB8AC3E}">
        <p14:creationId xmlns:p14="http://schemas.microsoft.com/office/powerpoint/2010/main" val="1561253376"/>
      </p:ext>
    </p:extLst>
  </p:cSld>
  <p:clrMapOvr>
    <a:masterClrMapping/>
  </p:clrMapOvr>
  <p:extLst>
    <p:ext uri="{DCECCB84-F9BA-43D5-87BE-67443E8EF086}">
      <p15:sldGuideLst xmlns:p15="http://schemas.microsoft.com/office/powerpoint/2012/main">
        <p15:guide id="1" pos="7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ard 3">
    <p:spTree>
      <p:nvGrpSpPr>
        <p:cNvPr id="1" name=""/>
        <p:cNvGrpSpPr/>
        <p:nvPr/>
      </p:nvGrpSpPr>
      <p:grpSpPr>
        <a:xfrm>
          <a:off x="0" y="0"/>
          <a:ext cx="0" cy="0"/>
          <a:chOff x="0" y="0"/>
          <a:chExt cx="0" cy="0"/>
        </a:xfrm>
      </p:grpSpPr>
      <p:sp>
        <p:nvSpPr>
          <p:cNvPr id="5" name="TextBox 4"/>
          <p:cNvSpPr txBox="1"/>
          <p:nvPr userDrawn="1"/>
        </p:nvSpPr>
        <p:spPr>
          <a:xfrm>
            <a:off x="1048913" y="1498984"/>
            <a:ext cx="2893979" cy="369332"/>
          </a:xfrm>
          <a:prstGeom prst="rect">
            <a:avLst/>
          </a:prstGeom>
          <a:noFill/>
        </p:spPr>
        <p:txBody>
          <a:bodyPr wrap="square" rtlCol="0">
            <a:spAutoFit/>
          </a:bodyPr>
          <a:lstStyle/>
          <a:p>
            <a:r>
              <a:rPr lang="en-US" sz="900" b="0" i="0" dirty="0">
                <a:solidFill>
                  <a:schemeClr val="bg1"/>
                </a:solidFill>
                <a:latin typeface="Quadon Medium"/>
                <a:cs typeface="Quadon Medium"/>
              </a:rPr>
              <a:t>DEPARTMENT OR UNIT NAME.</a:t>
            </a:r>
            <a:r>
              <a:rPr lang="en-US" sz="900" b="0" i="0" baseline="0" dirty="0">
                <a:solidFill>
                  <a:schemeClr val="bg1"/>
                </a:solidFill>
                <a:latin typeface="Quadon Medium"/>
                <a:cs typeface="Quadon Medium"/>
              </a:rPr>
              <a:t> DELETE FROM MASTER SLIDE IF N/A</a:t>
            </a:r>
            <a:endParaRPr lang="en-US" sz="900" b="0" i="0" dirty="0">
              <a:solidFill>
                <a:schemeClr val="bg1"/>
              </a:solidFill>
              <a:latin typeface="Quadon Medium"/>
              <a:cs typeface="Quadon Medium"/>
            </a:endParaRPr>
          </a:p>
        </p:txBody>
      </p:sp>
      <p:pic>
        <p:nvPicPr>
          <p:cNvPr id="8" name="Picture 7">
            <a:extLst>
              <a:ext uri="{FF2B5EF4-FFF2-40B4-BE49-F238E27FC236}">
                <a16:creationId xmlns:a16="http://schemas.microsoft.com/office/drawing/2014/main" id="{DFA41B45-2F03-F94A-806B-E5D650B02A44}"/>
              </a:ext>
            </a:extLst>
          </p:cNvPr>
          <p:cNvPicPr>
            <a:picLocks noChangeAspect="1"/>
          </p:cNvPicPr>
          <p:nvPr userDrawn="1"/>
        </p:nvPicPr>
        <p:blipFill>
          <a:blip r:embed="rId2"/>
          <a:srcRect/>
          <a:stretch/>
        </p:blipFill>
        <p:spPr>
          <a:xfrm>
            <a:off x="2" y="536"/>
            <a:ext cx="12190095" cy="6856928"/>
          </a:xfrm>
          <a:prstGeom prst="rect">
            <a:avLst/>
          </a:prstGeom>
        </p:spPr>
      </p:pic>
      <p:sp>
        <p:nvSpPr>
          <p:cNvPr id="24" name="Text Placeholder 3">
            <a:extLst>
              <a:ext uri="{FF2B5EF4-FFF2-40B4-BE49-F238E27FC236}">
                <a16:creationId xmlns:a16="http://schemas.microsoft.com/office/drawing/2014/main" id="{6606A61D-16CD-0045-8DD8-94AFFBCB678D}"/>
              </a:ext>
            </a:extLst>
          </p:cNvPr>
          <p:cNvSpPr>
            <a:spLocks noGrp="1"/>
          </p:cNvSpPr>
          <p:nvPr>
            <p:ph type="body" sz="half" idx="11" hasCustomPrompt="1"/>
          </p:nvPr>
        </p:nvSpPr>
        <p:spPr>
          <a:xfrm>
            <a:off x="1029549" y="4127675"/>
            <a:ext cx="10912863" cy="774700"/>
          </a:xfrm>
        </p:spPr>
        <p:txBody>
          <a:bodyPr rtlCol="0">
            <a:noAutofit/>
          </a:bodyPr>
          <a:lstStyle>
            <a:lvl1pPr marL="0" indent="0" algn="l">
              <a:buNone/>
              <a:defRPr kumimoji="0" sz="15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Subtitle</a:t>
            </a:r>
          </a:p>
        </p:txBody>
      </p:sp>
      <p:sp>
        <p:nvSpPr>
          <p:cNvPr id="26" name="Text Placeholder 3">
            <a:extLst>
              <a:ext uri="{FF2B5EF4-FFF2-40B4-BE49-F238E27FC236}">
                <a16:creationId xmlns:a16="http://schemas.microsoft.com/office/drawing/2014/main" id="{9A29E365-2AF3-DB41-8312-8839465A4D7E}"/>
              </a:ext>
            </a:extLst>
          </p:cNvPr>
          <p:cNvSpPr>
            <a:spLocks noGrp="1"/>
          </p:cNvSpPr>
          <p:nvPr>
            <p:ph type="body" sz="half" idx="13" hasCustomPrompt="1"/>
          </p:nvPr>
        </p:nvSpPr>
        <p:spPr>
          <a:xfrm>
            <a:off x="1029549" y="2400477"/>
            <a:ext cx="10912863" cy="1653365"/>
          </a:xfrm>
        </p:spPr>
        <p:txBody>
          <a:bodyPr rtlCol="0">
            <a:noAutofit/>
          </a:bodyPr>
          <a:lstStyle>
            <a:lvl1pPr marL="0" indent="0" algn="l">
              <a:buNone/>
              <a:defRPr kumimoji="0" sz="36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title</a:t>
            </a:r>
            <a:br>
              <a:rPr lang="en-US" dirty="0"/>
            </a:br>
            <a:r>
              <a:rPr lang="en-US" dirty="0"/>
              <a:t>with two lines</a:t>
            </a:r>
          </a:p>
        </p:txBody>
      </p:sp>
      <p:pic>
        <p:nvPicPr>
          <p:cNvPr id="9" name="Picture 8">
            <a:extLst>
              <a:ext uri="{FF2B5EF4-FFF2-40B4-BE49-F238E27FC236}">
                <a16:creationId xmlns:a16="http://schemas.microsoft.com/office/drawing/2014/main" id="{7F822F70-FDD2-E14E-8E5C-D244B454D165}"/>
              </a:ext>
            </a:extLst>
          </p:cNvPr>
          <p:cNvPicPr>
            <a:picLocks noChangeAspect="1"/>
          </p:cNvPicPr>
          <p:nvPr userDrawn="1"/>
        </p:nvPicPr>
        <p:blipFill rotWithShape="1">
          <a:blip r:embed="rId3"/>
          <a:srcRect l="-16667" r="-16667"/>
          <a:stretch/>
        </p:blipFill>
        <p:spPr>
          <a:xfrm>
            <a:off x="-162839" y="576197"/>
            <a:ext cx="3504935" cy="641403"/>
          </a:xfrm>
          <a:prstGeom prst="rect">
            <a:avLst/>
          </a:prstGeom>
        </p:spPr>
      </p:pic>
      <p:sp>
        <p:nvSpPr>
          <p:cNvPr id="10" name="Text Placeholder 3">
            <a:extLst>
              <a:ext uri="{FF2B5EF4-FFF2-40B4-BE49-F238E27FC236}">
                <a16:creationId xmlns:a16="http://schemas.microsoft.com/office/drawing/2014/main" id="{F533AC42-A102-B44A-B183-2720DE51AFFC}"/>
              </a:ext>
            </a:extLst>
          </p:cNvPr>
          <p:cNvSpPr>
            <a:spLocks noGrp="1"/>
          </p:cNvSpPr>
          <p:nvPr>
            <p:ph type="body" sz="half" idx="12" hasCustomPrompt="1"/>
          </p:nvPr>
        </p:nvSpPr>
        <p:spPr>
          <a:xfrm>
            <a:off x="1029548" y="1528175"/>
            <a:ext cx="2720819" cy="626302"/>
          </a:xfrm>
        </p:spPr>
        <p:txBody>
          <a:bodyPr rtlCol="0">
            <a:noAutofit/>
          </a:bodyPr>
          <a:lstStyle>
            <a:lvl1pPr marL="0" indent="0" algn="l">
              <a:buNone/>
              <a:defRPr kumimoji="0" sz="1400" b="0" i="0" u="none" strike="noStrike" kern="1200" cap="none" spc="15"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Department of Electrical and Computer Engineering</a:t>
            </a:r>
          </a:p>
        </p:txBody>
      </p:sp>
    </p:spTree>
    <p:extLst>
      <p:ext uri="{BB962C8B-B14F-4D97-AF65-F5344CB8AC3E}">
        <p14:creationId xmlns:p14="http://schemas.microsoft.com/office/powerpoint/2010/main" val="398832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43E51CF-406E-4B48-BC7A-D41F490CBF4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11AF0F6F-4882-4843-A9DB-D1FC9FFA1AE7}"/>
              </a:ext>
            </a:extLst>
          </p:cNvPr>
          <p:cNvSpPr>
            <a:spLocks noGrp="1"/>
          </p:cNvSpPr>
          <p:nvPr>
            <p:ph type="sldNum" sz="quarter" idx="12"/>
          </p:nvPr>
        </p:nvSpPr>
        <p:spPr/>
        <p:txBody>
          <a:bodyPr/>
          <a:lstStyle/>
          <a:p>
            <a:fld id="{E17B9F45-1FE4-7346-86C6-EA0766363EB2}" type="slidenum">
              <a:rPr lang="en-US" smtClean="0"/>
              <a:t>‹#›</a:t>
            </a:fld>
            <a:endParaRPr lang="en-US"/>
          </a:p>
        </p:txBody>
      </p:sp>
      <p:sp>
        <p:nvSpPr>
          <p:cNvPr id="4" name="Title Placeholder 1"/>
          <p:cNvSpPr>
            <a:spLocks noGrp="1"/>
          </p:cNvSpPr>
          <p:nvPr>
            <p:ph type="title"/>
          </p:nvPr>
        </p:nvSpPr>
        <p:spPr bwMode="auto">
          <a:xfrm>
            <a:off x="406403" y="876301"/>
            <a:ext cx="11379199"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 name="Table Placeholder 9">
            <a:extLst>
              <a:ext uri="{FF2B5EF4-FFF2-40B4-BE49-F238E27FC236}">
                <a16:creationId xmlns:a16="http://schemas.microsoft.com/office/drawing/2014/main" id="{FB8FBA21-57BB-DB4A-B07F-4FB694707654}"/>
              </a:ext>
            </a:extLst>
          </p:cNvPr>
          <p:cNvSpPr>
            <a:spLocks noGrp="1"/>
          </p:cNvSpPr>
          <p:nvPr>
            <p:ph type="tbl" sz="quarter" idx="13"/>
          </p:nvPr>
        </p:nvSpPr>
        <p:spPr>
          <a:xfrm>
            <a:off x="406402" y="2019300"/>
            <a:ext cx="11379199" cy="4313236"/>
          </a:xfrm>
        </p:spPr>
        <p:txBody>
          <a:bodyPr/>
          <a:lstStyle/>
          <a:p>
            <a:r>
              <a:rPr lang="en-US"/>
              <a:t>Click icon to add table</a:t>
            </a:r>
          </a:p>
        </p:txBody>
      </p:sp>
    </p:spTree>
    <p:extLst>
      <p:ext uri="{BB962C8B-B14F-4D97-AF65-F5344CB8AC3E}">
        <p14:creationId xmlns:p14="http://schemas.microsoft.com/office/powerpoint/2010/main" val="362515383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06402" y="876300"/>
            <a:ext cx="11379199"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1" name="Text Placeholder 2"/>
          <p:cNvSpPr>
            <a:spLocks noGrp="1"/>
          </p:cNvSpPr>
          <p:nvPr>
            <p:ph idx="10"/>
          </p:nvPr>
        </p:nvSpPr>
        <p:spPr bwMode="auto">
          <a:xfrm>
            <a:off x="406402" y="2019303"/>
            <a:ext cx="11379199" cy="45175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vl2pPr>
              <a:defRPr sz="1200"/>
            </a:lvl2pPr>
            <a:lvl6pPr>
              <a:defRPr sz="1200" b="0" i="0">
                <a:solidFill>
                  <a:schemeClr val="accent5"/>
                </a:solidFill>
                <a:latin typeface="Helvetica Light" panose="020B0403020202020204"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790FE16-B8DE-3C4A-A246-2D89AD7DE5F3}"/>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3F5F3F5-54D3-D747-BE41-ACF4D4EDD504}"/>
              </a:ext>
            </a:extLst>
          </p:cNvPr>
          <p:cNvSpPr>
            <a:spLocks noGrp="1"/>
          </p:cNvSpPr>
          <p:nvPr>
            <p:ph type="sldNum" sz="quarter" idx="12"/>
          </p:nvPr>
        </p:nvSpPr>
        <p:spPr/>
        <p:txBody>
          <a:bodyPr/>
          <a:lstStyle/>
          <a:p>
            <a:fld id="{E17B9F45-1FE4-7346-86C6-EA0766363EB2}" type="slidenum">
              <a:rPr lang="en-US" smtClean="0"/>
              <a:t>‹#›</a:t>
            </a:fld>
            <a:endParaRPr lang="en-US"/>
          </a:p>
        </p:txBody>
      </p:sp>
    </p:spTree>
    <p:extLst>
      <p:ext uri="{BB962C8B-B14F-4D97-AF65-F5344CB8AC3E}">
        <p14:creationId xmlns:p14="http://schemas.microsoft.com/office/powerpoint/2010/main" val="4052785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Title Placeholder 1"/>
          <p:cNvSpPr>
            <a:spLocks noGrp="1"/>
          </p:cNvSpPr>
          <p:nvPr>
            <p:ph type="title"/>
          </p:nvPr>
        </p:nvSpPr>
        <p:spPr bwMode="auto">
          <a:xfrm>
            <a:off x="406400" y="876304"/>
            <a:ext cx="11379200" cy="10667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2" name="Text Placeholder 2"/>
          <p:cNvSpPr>
            <a:spLocks noGrp="1"/>
          </p:cNvSpPr>
          <p:nvPr>
            <p:ph idx="11"/>
          </p:nvPr>
        </p:nvSpPr>
        <p:spPr bwMode="auto">
          <a:xfrm>
            <a:off x="406400" y="2019304"/>
            <a:ext cx="5588000" cy="44957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BC7FC7F-89EF-0D48-8F96-DDBE697A04D0}"/>
              </a:ext>
            </a:extLst>
          </p:cNvPr>
          <p:cNvSpPr>
            <a:spLocks noGrp="1"/>
          </p:cNvSpPr>
          <p:nvPr>
            <p:ph type="ftr" sz="quarter" idx="12"/>
          </p:nvPr>
        </p:nvSpPr>
        <p:spPr/>
        <p:txBody>
          <a:bodyPr/>
          <a:lstStyle>
            <a:lvl1pPr algn="l">
              <a:defRPr/>
            </a:lvl1pPr>
          </a:lstStyle>
          <a:p>
            <a:endParaRPr lang="en-US" dirty="0"/>
          </a:p>
        </p:txBody>
      </p:sp>
      <p:sp>
        <p:nvSpPr>
          <p:cNvPr id="3" name="Slide Number Placeholder 2">
            <a:extLst>
              <a:ext uri="{FF2B5EF4-FFF2-40B4-BE49-F238E27FC236}">
                <a16:creationId xmlns:a16="http://schemas.microsoft.com/office/drawing/2014/main" id="{3FCCF848-8236-B445-B38E-59A50750659F}"/>
              </a:ext>
            </a:extLst>
          </p:cNvPr>
          <p:cNvSpPr>
            <a:spLocks noGrp="1"/>
          </p:cNvSpPr>
          <p:nvPr>
            <p:ph type="sldNum" sz="quarter" idx="13"/>
          </p:nvPr>
        </p:nvSpPr>
        <p:spPr/>
        <p:txBody>
          <a:bodyPr/>
          <a:lstStyle/>
          <a:p>
            <a:fld id="{E17B9F45-1FE4-7346-86C6-EA0766363EB2}" type="slidenum">
              <a:rPr lang="en-US" smtClean="0"/>
              <a:t>‹#›</a:t>
            </a:fld>
            <a:endParaRPr lang="en-US"/>
          </a:p>
        </p:txBody>
      </p:sp>
      <p:sp>
        <p:nvSpPr>
          <p:cNvPr id="14" name="Picture Placeholder 13">
            <a:extLst>
              <a:ext uri="{FF2B5EF4-FFF2-40B4-BE49-F238E27FC236}">
                <a16:creationId xmlns:a16="http://schemas.microsoft.com/office/drawing/2014/main" id="{FECC8755-2003-C14D-B7D8-5D4C70E22471}"/>
              </a:ext>
            </a:extLst>
          </p:cNvPr>
          <p:cNvSpPr>
            <a:spLocks noGrp="1"/>
          </p:cNvSpPr>
          <p:nvPr>
            <p:ph type="pic" sz="quarter" idx="14" hasCustomPrompt="1"/>
          </p:nvPr>
        </p:nvSpPr>
        <p:spPr>
          <a:xfrm>
            <a:off x="6197600" y="2019300"/>
            <a:ext cx="5588000" cy="4495800"/>
          </a:xfrm>
          <a:solidFill>
            <a:srgbClr val="B4B5B4"/>
          </a:solidFill>
        </p:spPr>
        <p:txBody>
          <a:bodyPr lIns="0" tIns="0" rIns="0" bIns="731520" anchor="ctr"/>
          <a:lstStyle>
            <a:lvl1pPr marL="0" indent="0" algn="ctr">
              <a:buNone/>
              <a:defRPr sz="1050" b="0" i="0">
                <a:solidFill>
                  <a:srgbClr val="00529B"/>
                </a:solidFill>
                <a:latin typeface="Arial" panose="020B0604020202020204" pitchFamily="34" charset="0"/>
              </a:defRPr>
            </a:lvl1pPr>
          </a:lstStyle>
          <a:p>
            <a:r>
              <a:rPr lang="en-US" dirty="0"/>
              <a:t>Click the icon to place an image</a:t>
            </a:r>
          </a:p>
        </p:txBody>
      </p:sp>
    </p:spTree>
    <p:extLst>
      <p:ext uri="{BB962C8B-B14F-4D97-AF65-F5344CB8AC3E}">
        <p14:creationId xmlns:p14="http://schemas.microsoft.com/office/powerpoint/2010/main" val="299857325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2" name="Text Placeholder 2"/>
          <p:cNvSpPr>
            <a:spLocks noGrp="1"/>
          </p:cNvSpPr>
          <p:nvPr>
            <p:ph idx="11"/>
          </p:nvPr>
        </p:nvSpPr>
        <p:spPr bwMode="auto">
          <a:xfrm>
            <a:off x="406400" y="876300"/>
            <a:ext cx="5588000" cy="5638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BC7FC7F-89EF-0D48-8F96-DDBE697A04D0}"/>
              </a:ext>
            </a:extLst>
          </p:cNvPr>
          <p:cNvSpPr>
            <a:spLocks noGrp="1"/>
          </p:cNvSpPr>
          <p:nvPr>
            <p:ph type="ftr" sz="quarter" idx="12"/>
          </p:nvPr>
        </p:nvSpPr>
        <p:spPr/>
        <p:txBody>
          <a:bodyPr/>
          <a:lstStyle>
            <a:lvl1pPr algn="l">
              <a:defRPr/>
            </a:lvl1pPr>
          </a:lstStyle>
          <a:p>
            <a:endParaRPr lang="en-US" dirty="0"/>
          </a:p>
        </p:txBody>
      </p:sp>
      <p:sp>
        <p:nvSpPr>
          <p:cNvPr id="3" name="Slide Number Placeholder 2">
            <a:extLst>
              <a:ext uri="{FF2B5EF4-FFF2-40B4-BE49-F238E27FC236}">
                <a16:creationId xmlns:a16="http://schemas.microsoft.com/office/drawing/2014/main" id="{3FCCF848-8236-B445-B38E-59A50750659F}"/>
              </a:ext>
            </a:extLst>
          </p:cNvPr>
          <p:cNvSpPr>
            <a:spLocks noGrp="1"/>
          </p:cNvSpPr>
          <p:nvPr>
            <p:ph type="sldNum" sz="quarter" idx="13"/>
          </p:nvPr>
        </p:nvSpPr>
        <p:spPr/>
        <p:txBody>
          <a:bodyPr/>
          <a:lstStyle/>
          <a:p>
            <a:fld id="{E17B9F45-1FE4-7346-86C6-EA0766363EB2}" type="slidenum">
              <a:rPr lang="en-US" smtClean="0"/>
              <a:t>‹#›</a:t>
            </a:fld>
            <a:endParaRPr lang="en-US"/>
          </a:p>
        </p:txBody>
      </p:sp>
      <p:sp>
        <p:nvSpPr>
          <p:cNvPr id="14" name="Picture Placeholder 13">
            <a:extLst>
              <a:ext uri="{FF2B5EF4-FFF2-40B4-BE49-F238E27FC236}">
                <a16:creationId xmlns:a16="http://schemas.microsoft.com/office/drawing/2014/main" id="{FECC8755-2003-C14D-B7D8-5D4C70E22471}"/>
              </a:ext>
            </a:extLst>
          </p:cNvPr>
          <p:cNvSpPr>
            <a:spLocks noGrp="1"/>
          </p:cNvSpPr>
          <p:nvPr>
            <p:ph type="pic" sz="quarter" idx="14" hasCustomPrompt="1"/>
          </p:nvPr>
        </p:nvSpPr>
        <p:spPr>
          <a:xfrm>
            <a:off x="6197600" y="876300"/>
            <a:ext cx="5588000" cy="5638800"/>
          </a:xfrm>
          <a:solidFill>
            <a:srgbClr val="B4B5B4"/>
          </a:solidFill>
        </p:spPr>
        <p:txBody>
          <a:bodyPr lIns="0" tIns="0" rIns="0" bIns="731520" anchor="ctr"/>
          <a:lstStyle>
            <a:lvl1pPr marL="0" indent="0" algn="ctr">
              <a:buNone/>
              <a:defRPr sz="1050" b="0" i="0">
                <a:solidFill>
                  <a:srgbClr val="00529B"/>
                </a:solidFill>
                <a:latin typeface="Arial" panose="020B0604020202020204" pitchFamily="34" charset="0"/>
              </a:defRPr>
            </a:lvl1pPr>
          </a:lstStyle>
          <a:p>
            <a:r>
              <a:rPr lang="en-US" dirty="0"/>
              <a:t>Click the icon to place an image</a:t>
            </a:r>
          </a:p>
        </p:txBody>
      </p:sp>
    </p:spTree>
    <p:extLst>
      <p:ext uri="{BB962C8B-B14F-4D97-AF65-F5344CB8AC3E}">
        <p14:creationId xmlns:p14="http://schemas.microsoft.com/office/powerpoint/2010/main" val="72744245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with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06400" y="3007363"/>
            <a:ext cx="5588000" cy="383975"/>
          </a:xfrm>
          <a:prstGeom prst="rect">
            <a:avLst/>
          </a:prstGeom>
          <a:solidFill>
            <a:srgbClr val="FA4616"/>
          </a:solidFill>
        </p:spPr>
        <p:txBody>
          <a:bodyPr tIns="0" bIns="0" anchor="ctr">
            <a:noAutofit/>
          </a:bodyPr>
          <a:lstStyle>
            <a:lvl1pPr marL="0" indent="0" algn="ctr">
              <a:spcBef>
                <a:spcPts val="0"/>
              </a:spcBef>
              <a:buNone/>
              <a:defRPr sz="1050" b="0" i="0" spc="30" baseline="0">
                <a:solidFill>
                  <a:schemeClr val="bg1"/>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Headline</a:t>
            </a:r>
          </a:p>
        </p:txBody>
      </p:sp>
      <p:sp>
        <p:nvSpPr>
          <p:cNvPr id="5" name="Text Placeholder 4"/>
          <p:cNvSpPr>
            <a:spLocks noGrp="1"/>
          </p:cNvSpPr>
          <p:nvPr>
            <p:ph type="body" sz="quarter" idx="3" hasCustomPrompt="1"/>
          </p:nvPr>
        </p:nvSpPr>
        <p:spPr>
          <a:xfrm>
            <a:off x="6197602" y="3007363"/>
            <a:ext cx="5587999" cy="383975"/>
          </a:xfrm>
          <a:prstGeom prst="rect">
            <a:avLst/>
          </a:prstGeom>
          <a:solidFill>
            <a:srgbClr val="FA4616"/>
          </a:solidFill>
        </p:spPr>
        <p:txBody>
          <a:bodyPr tIns="0" bIns="0" anchor="ctr">
            <a:noAutofit/>
          </a:bodyPr>
          <a:lstStyle>
            <a:lvl1pPr marL="0" indent="0" algn="ctr">
              <a:spcBef>
                <a:spcPts val="0"/>
              </a:spcBef>
              <a:buNone/>
              <a:defRPr sz="1050" b="0" i="0" spc="30" baseline="0">
                <a:solidFill>
                  <a:schemeClr val="bg1"/>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Headline</a:t>
            </a:r>
          </a:p>
        </p:txBody>
      </p:sp>
      <p:sp>
        <p:nvSpPr>
          <p:cNvPr id="9" name="Text Placeholder 3"/>
          <p:cNvSpPr>
            <a:spLocks noGrp="1"/>
          </p:cNvSpPr>
          <p:nvPr>
            <p:ph type="body" sz="half" idx="10"/>
          </p:nvPr>
        </p:nvSpPr>
        <p:spPr>
          <a:xfrm>
            <a:off x="406402" y="2019302"/>
            <a:ext cx="11379199" cy="755787"/>
          </a:xfrm>
        </p:spPr>
        <p:txBody>
          <a:bodyPr rtlCol="0">
            <a:noAutofit/>
          </a:bodyPr>
          <a:lstStyle>
            <a:lvl1pPr marL="0" indent="0">
              <a:buNone/>
              <a:defRPr kumimoji="0" sz="1500" b="1" i="0" u="none" strike="noStrike" kern="1200" cap="none" spc="0" normalizeH="0" baseline="0">
                <a:ln>
                  <a:noFill/>
                </a:ln>
                <a:solidFill>
                  <a:schemeClr val="accent3"/>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itle Placeholder 1"/>
          <p:cNvSpPr>
            <a:spLocks noGrp="1"/>
          </p:cNvSpPr>
          <p:nvPr>
            <p:ph type="title"/>
          </p:nvPr>
        </p:nvSpPr>
        <p:spPr bwMode="auto">
          <a:xfrm>
            <a:off x="406402" y="876301"/>
            <a:ext cx="11379199"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2" name="Footer Placeholder 1">
            <a:extLst>
              <a:ext uri="{FF2B5EF4-FFF2-40B4-BE49-F238E27FC236}">
                <a16:creationId xmlns:a16="http://schemas.microsoft.com/office/drawing/2014/main" id="{B2D20636-448F-124F-94F1-6395EC27816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9678F7-20CC-E347-B84F-8BDF3831CEE1}"/>
              </a:ext>
            </a:extLst>
          </p:cNvPr>
          <p:cNvSpPr>
            <a:spLocks noGrp="1"/>
          </p:cNvSpPr>
          <p:nvPr>
            <p:ph type="sldNum" sz="quarter" idx="12"/>
          </p:nvPr>
        </p:nvSpPr>
        <p:spPr/>
        <p:txBody>
          <a:bodyPr/>
          <a:lstStyle/>
          <a:p>
            <a:fld id="{E17B9F45-1FE4-7346-86C6-EA0766363EB2}" type="slidenum">
              <a:rPr lang="en-US" smtClean="0"/>
              <a:t>‹#›</a:t>
            </a:fld>
            <a:endParaRPr lang="en-US"/>
          </a:p>
        </p:txBody>
      </p:sp>
      <p:sp>
        <p:nvSpPr>
          <p:cNvPr id="15" name="Content Placeholder 14">
            <a:extLst>
              <a:ext uri="{FF2B5EF4-FFF2-40B4-BE49-F238E27FC236}">
                <a16:creationId xmlns:a16="http://schemas.microsoft.com/office/drawing/2014/main" id="{E54CC306-8591-9448-8EEE-F33CAB0F863A}"/>
              </a:ext>
            </a:extLst>
          </p:cNvPr>
          <p:cNvSpPr>
            <a:spLocks noGrp="1"/>
          </p:cNvSpPr>
          <p:nvPr>
            <p:ph sz="quarter" idx="13"/>
          </p:nvPr>
        </p:nvSpPr>
        <p:spPr>
          <a:xfrm>
            <a:off x="406400" y="3429000"/>
            <a:ext cx="5588000" cy="3009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a:extLst>
              <a:ext uri="{FF2B5EF4-FFF2-40B4-BE49-F238E27FC236}">
                <a16:creationId xmlns:a16="http://schemas.microsoft.com/office/drawing/2014/main" id="{5C4FEE50-8890-1B45-84E7-020CA387EDD4}"/>
              </a:ext>
            </a:extLst>
          </p:cNvPr>
          <p:cNvSpPr>
            <a:spLocks noGrp="1"/>
          </p:cNvSpPr>
          <p:nvPr>
            <p:ph sz="quarter" idx="14"/>
          </p:nvPr>
        </p:nvSpPr>
        <p:spPr>
          <a:xfrm>
            <a:off x="6197600" y="3429000"/>
            <a:ext cx="5588000" cy="3009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11103"/>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35528A-399B-E549-AAF0-1FAF3EF4A250}"/>
              </a:ext>
            </a:extLst>
          </p:cNvPr>
          <p:cNvSpPr>
            <a:spLocks noGrp="1"/>
          </p:cNvSpPr>
          <p:nvPr>
            <p:ph type="ftr" sz="quarter" idx="10"/>
          </p:nvPr>
        </p:nvSpPr>
        <p:spPr/>
        <p:txBody>
          <a:bodyPr/>
          <a:lstStyle/>
          <a:p>
            <a:endParaRPr lang="en-US" dirty="0"/>
          </a:p>
        </p:txBody>
      </p:sp>
      <p:sp>
        <p:nvSpPr>
          <p:cNvPr id="3" name="Slide Number Placeholder 2">
            <a:extLst>
              <a:ext uri="{FF2B5EF4-FFF2-40B4-BE49-F238E27FC236}">
                <a16:creationId xmlns:a16="http://schemas.microsoft.com/office/drawing/2014/main" id="{34DAF24A-AB75-F041-8AE0-9BD3766AD08F}"/>
              </a:ext>
            </a:extLst>
          </p:cNvPr>
          <p:cNvSpPr>
            <a:spLocks noGrp="1"/>
          </p:cNvSpPr>
          <p:nvPr>
            <p:ph type="sldNum" sz="quarter" idx="11"/>
          </p:nvPr>
        </p:nvSpPr>
        <p:spPr/>
        <p:txBody>
          <a:bodyPr/>
          <a:lstStyle/>
          <a:p>
            <a:fld id="{E17B9F45-1FE4-7346-86C6-EA0766363EB2}" type="slidenum">
              <a:rPr lang="en-US" smtClean="0"/>
              <a:t>‹#›</a:t>
            </a:fld>
            <a:endParaRPr lang="en-US"/>
          </a:p>
        </p:txBody>
      </p:sp>
      <p:sp>
        <p:nvSpPr>
          <p:cNvPr id="4" name="Title 3">
            <a:extLst>
              <a:ext uri="{FF2B5EF4-FFF2-40B4-BE49-F238E27FC236}">
                <a16:creationId xmlns:a16="http://schemas.microsoft.com/office/drawing/2014/main" id="{BCB6392B-581C-2B4C-A00E-77FCE8E31901}"/>
              </a:ext>
            </a:extLst>
          </p:cNvPr>
          <p:cNvSpPr>
            <a:spLocks noGrp="1"/>
          </p:cNvSpPr>
          <p:nvPr>
            <p:ph type="title"/>
          </p:nvPr>
        </p:nvSpPr>
        <p:spPr>
          <a:xfrm>
            <a:off x="406400" y="883920"/>
            <a:ext cx="11328400" cy="1059180"/>
          </a:xfrm>
        </p:spPr>
        <p:txBody>
          <a:bodyPr/>
          <a:lstStyle/>
          <a:p>
            <a:r>
              <a:rPr lang="en-US"/>
              <a:t>Click to edit Master title style</a:t>
            </a:r>
            <a:endParaRPr lang="en-US" dirty="0"/>
          </a:p>
        </p:txBody>
      </p:sp>
    </p:spTree>
    <p:extLst>
      <p:ext uri="{BB962C8B-B14F-4D97-AF65-F5344CB8AC3E}">
        <p14:creationId xmlns:p14="http://schemas.microsoft.com/office/powerpoint/2010/main" val="16367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97564531-0AC6-AB46-8D5E-F6736D32A82E}"/>
              </a:ext>
            </a:extLst>
          </p:cNvPr>
          <p:cNvPicPr>
            <a:picLocks noChangeAspect="1"/>
          </p:cNvPicPr>
          <p:nvPr userDrawn="1"/>
        </p:nvPicPr>
        <p:blipFill>
          <a:blip r:embed="rId17"/>
          <a:stretch>
            <a:fillRect/>
          </a:stretch>
        </p:blipFill>
        <p:spPr>
          <a:xfrm>
            <a:off x="0" y="-9237"/>
            <a:ext cx="12192000" cy="6858000"/>
          </a:xfrm>
          <a:prstGeom prst="rect">
            <a:avLst/>
          </a:prstGeom>
        </p:spPr>
      </p:pic>
      <p:sp>
        <p:nvSpPr>
          <p:cNvPr id="3" name="Slide Number Placeholder 2">
            <a:extLst>
              <a:ext uri="{FF2B5EF4-FFF2-40B4-BE49-F238E27FC236}">
                <a16:creationId xmlns:a16="http://schemas.microsoft.com/office/drawing/2014/main" id="{CB5EA747-1965-5747-A739-96C018003E44}"/>
              </a:ext>
            </a:extLst>
          </p:cNvPr>
          <p:cNvSpPr>
            <a:spLocks noGrp="1"/>
          </p:cNvSpPr>
          <p:nvPr>
            <p:ph type="sldNum" sz="quarter" idx="4"/>
          </p:nvPr>
        </p:nvSpPr>
        <p:spPr>
          <a:xfrm>
            <a:off x="9042400" y="6515103"/>
            <a:ext cx="2743200" cy="365125"/>
          </a:xfrm>
          <a:prstGeom prst="rect">
            <a:avLst/>
          </a:prstGeom>
        </p:spPr>
        <p:txBody>
          <a:bodyPr vert="horz" lIns="91440" tIns="45720" rIns="91440" bIns="45720" rtlCol="0" anchor="t"/>
          <a:lstStyle>
            <a:lvl1pPr algn="r">
              <a:defRPr sz="788" b="0" i="0">
                <a:solidFill>
                  <a:schemeClr val="tx1">
                    <a:tint val="75000"/>
                  </a:schemeClr>
                </a:solidFill>
                <a:latin typeface="Arial" panose="020B0604020202020204" pitchFamily="34" charset="0"/>
              </a:defRPr>
            </a:lvl1pPr>
          </a:lstStyle>
          <a:p>
            <a:r>
              <a:rPr lang="en-US" dirty="0"/>
              <a:t>EEL5840 Fundamentals of Machine Learning Fall 2022</a:t>
            </a:r>
          </a:p>
        </p:txBody>
      </p:sp>
      <p:sp>
        <p:nvSpPr>
          <p:cNvPr id="2" name="Footer Placeholder 1">
            <a:extLst>
              <a:ext uri="{FF2B5EF4-FFF2-40B4-BE49-F238E27FC236}">
                <a16:creationId xmlns:a16="http://schemas.microsoft.com/office/drawing/2014/main" id="{8A5ABD1D-5756-E349-8551-902B01CB0B45}"/>
              </a:ext>
            </a:extLst>
          </p:cNvPr>
          <p:cNvSpPr>
            <a:spLocks noGrp="1"/>
          </p:cNvSpPr>
          <p:nvPr>
            <p:ph type="ftr" sz="quarter" idx="3"/>
          </p:nvPr>
        </p:nvSpPr>
        <p:spPr>
          <a:xfrm>
            <a:off x="406400" y="6515103"/>
            <a:ext cx="4114800" cy="365125"/>
          </a:xfrm>
          <a:prstGeom prst="rect">
            <a:avLst/>
          </a:prstGeom>
        </p:spPr>
        <p:txBody>
          <a:bodyPr vert="horz" lIns="91440" tIns="45720" rIns="91440" bIns="45720" rtlCol="0" anchor="t"/>
          <a:lstStyle>
            <a:lvl1pPr algn="l">
              <a:defRPr sz="788" b="0" i="0">
                <a:solidFill>
                  <a:schemeClr val="tx1">
                    <a:tint val="75000"/>
                  </a:schemeClr>
                </a:solidFill>
                <a:latin typeface="Arial" panose="020B0604020202020204" pitchFamily="34" charset="0"/>
              </a:defRPr>
            </a:lvl1pPr>
          </a:lstStyle>
          <a:p>
            <a:r>
              <a:rPr lang="en-US" dirty="0"/>
              <a:t>Dr. Catia S. Silva</a:t>
            </a:r>
          </a:p>
        </p:txBody>
      </p:sp>
      <p:sp>
        <p:nvSpPr>
          <p:cNvPr id="1026" name="Title Placeholder 1"/>
          <p:cNvSpPr>
            <a:spLocks noGrp="1"/>
          </p:cNvSpPr>
          <p:nvPr>
            <p:ph type="title"/>
          </p:nvPr>
        </p:nvSpPr>
        <p:spPr bwMode="auto">
          <a:xfrm>
            <a:off x="406400" y="883923"/>
            <a:ext cx="11379200" cy="1044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06400" y="2019300"/>
            <a:ext cx="11379200"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E09E730D-0AEF-2540-A134-665D88455EA3}"/>
              </a:ext>
            </a:extLst>
          </p:cNvPr>
          <p:cNvSpPr txBox="1"/>
          <p:nvPr userDrawn="1"/>
        </p:nvSpPr>
        <p:spPr>
          <a:xfrm>
            <a:off x="1598304" y="661957"/>
            <a:ext cx="6786325" cy="215444"/>
          </a:xfrm>
          <a:prstGeom prst="rect">
            <a:avLst/>
          </a:prstGeom>
          <a:noFill/>
        </p:spPr>
        <p:txBody>
          <a:bodyPr wrap="square" rtlCol="0">
            <a:spAutoFit/>
          </a:bodyPr>
          <a:lstStyle/>
          <a:p>
            <a:r>
              <a:rPr lang="en-US" sz="800" b="0" i="0" spc="15" dirty="0">
                <a:solidFill>
                  <a:schemeClr val="bg1"/>
                </a:solidFill>
                <a:latin typeface="Arial" panose="020B0604020202020204" pitchFamily="34" charset="0"/>
                <a:ea typeface="Cambria" charset="0"/>
                <a:cs typeface="Arial" panose="020B0604020202020204" pitchFamily="34" charset="0"/>
              </a:rPr>
              <a:t>Department of Electrical and Computer Engineering</a:t>
            </a:r>
          </a:p>
        </p:txBody>
      </p:sp>
    </p:spTree>
  </p:cSld>
  <p:clrMap bg1="lt1" tx1="dk1" bg2="lt2" tx2="dk2" accent1="accent1" accent2="accent2" accent3="accent3" accent4="accent4" accent5="accent5" accent6="accent6" hlink="hlink" folHlink="folHlink"/>
  <p:sldLayoutIdLst>
    <p:sldLayoutId id="2147484287" r:id="rId1"/>
    <p:sldLayoutId id="2147484290" r:id="rId2"/>
    <p:sldLayoutId id="2147484291" r:id="rId3"/>
    <p:sldLayoutId id="2147484286" r:id="rId4"/>
    <p:sldLayoutId id="2147484267" r:id="rId5"/>
    <p:sldLayoutId id="2147484269" r:id="rId6"/>
    <p:sldLayoutId id="2147484294" r:id="rId7"/>
    <p:sldLayoutId id="2147484270" r:id="rId8"/>
    <p:sldLayoutId id="2147484265" r:id="rId9"/>
    <p:sldLayoutId id="2147484293" r:id="rId10"/>
    <p:sldLayoutId id="2147484292" r:id="rId11"/>
    <p:sldLayoutId id="2147484295" r:id="rId12"/>
    <p:sldLayoutId id="2147484296" r:id="rId13"/>
    <p:sldLayoutId id="2147484297" r:id="rId14"/>
    <p:sldLayoutId id="2147484298" r:id="rId15"/>
  </p:sldLayoutIdLst>
  <p:hf hdr="0" dt="0"/>
  <p:txStyles>
    <p:titleStyle>
      <a:lvl1pPr algn="l" rtl="0" eaLnBrk="1" fontAlgn="base" hangingPunct="1">
        <a:spcBef>
          <a:spcPct val="0"/>
        </a:spcBef>
        <a:spcAft>
          <a:spcPct val="0"/>
        </a:spcAft>
        <a:defRPr sz="2700" b="1" i="0" kern="1200">
          <a:solidFill>
            <a:schemeClr val="accent1"/>
          </a:solidFill>
          <a:latin typeface="Arial" panose="020B0604020202020204" pitchFamily="34" charset="0"/>
          <a:ea typeface="MS PGothic" panose="020B0600070205080204" pitchFamily="34" charset="-128"/>
          <a:cs typeface="Arial" panose="020B0604020202020204" pitchFamily="34" charset="0"/>
        </a:defRPr>
      </a:lvl1pPr>
      <a:lvl2pPr algn="l" rtl="0" eaLnBrk="1" fontAlgn="base" hangingPunct="1">
        <a:spcBef>
          <a:spcPct val="0"/>
        </a:spcBef>
        <a:spcAft>
          <a:spcPct val="0"/>
        </a:spcAft>
        <a:defRPr sz="2700">
          <a:solidFill>
            <a:schemeClr val="bg1"/>
          </a:solidFill>
          <a:latin typeface="Rockwell" charset="0"/>
          <a:ea typeface="MS PGothic" panose="020B0600070205080204" pitchFamily="34" charset="-128"/>
          <a:cs typeface="MS PGothic" charset="0"/>
        </a:defRPr>
      </a:lvl2pPr>
      <a:lvl3pPr algn="l" rtl="0" eaLnBrk="1" fontAlgn="base" hangingPunct="1">
        <a:spcBef>
          <a:spcPct val="0"/>
        </a:spcBef>
        <a:spcAft>
          <a:spcPct val="0"/>
        </a:spcAft>
        <a:defRPr sz="2700">
          <a:solidFill>
            <a:schemeClr val="bg1"/>
          </a:solidFill>
          <a:latin typeface="Rockwell" charset="0"/>
          <a:ea typeface="MS PGothic" panose="020B0600070205080204" pitchFamily="34" charset="-128"/>
          <a:cs typeface="MS PGothic" charset="0"/>
        </a:defRPr>
      </a:lvl3pPr>
      <a:lvl4pPr algn="l" rtl="0" eaLnBrk="1" fontAlgn="base" hangingPunct="1">
        <a:spcBef>
          <a:spcPct val="0"/>
        </a:spcBef>
        <a:spcAft>
          <a:spcPct val="0"/>
        </a:spcAft>
        <a:defRPr sz="2700">
          <a:solidFill>
            <a:schemeClr val="bg1"/>
          </a:solidFill>
          <a:latin typeface="Rockwell" charset="0"/>
          <a:ea typeface="MS PGothic" panose="020B0600070205080204" pitchFamily="34" charset="-128"/>
          <a:cs typeface="MS PGothic" charset="0"/>
        </a:defRPr>
      </a:lvl4pPr>
      <a:lvl5pPr algn="l" rtl="0" eaLnBrk="1" fontAlgn="base" hangingPunct="1">
        <a:spcBef>
          <a:spcPct val="0"/>
        </a:spcBef>
        <a:spcAft>
          <a:spcPct val="0"/>
        </a:spcAft>
        <a:defRPr sz="2700">
          <a:solidFill>
            <a:schemeClr val="bg1"/>
          </a:solidFill>
          <a:latin typeface="Rockwell" charset="0"/>
          <a:ea typeface="MS PGothic" panose="020B0600070205080204" pitchFamily="34" charset="-128"/>
          <a:cs typeface="MS PGothic" charset="0"/>
        </a:defRPr>
      </a:lvl5pPr>
      <a:lvl6pPr marL="342900" algn="l" rtl="0" eaLnBrk="1" fontAlgn="base" hangingPunct="1">
        <a:spcBef>
          <a:spcPct val="0"/>
        </a:spcBef>
        <a:spcAft>
          <a:spcPct val="0"/>
        </a:spcAft>
        <a:defRPr sz="2700">
          <a:solidFill>
            <a:schemeClr val="accent2"/>
          </a:solidFill>
          <a:latin typeface="Rockwell" charset="0"/>
          <a:ea typeface="ＭＳ Ｐゴシック" charset="0"/>
          <a:cs typeface="ＭＳ Ｐゴシック" charset="0"/>
        </a:defRPr>
      </a:lvl6pPr>
      <a:lvl7pPr marL="685800" algn="l" rtl="0" eaLnBrk="1" fontAlgn="base" hangingPunct="1">
        <a:spcBef>
          <a:spcPct val="0"/>
        </a:spcBef>
        <a:spcAft>
          <a:spcPct val="0"/>
        </a:spcAft>
        <a:defRPr sz="2700">
          <a:solidFill>
            <a:schemeClr val="accent2"/>
          </a:solidFill>
          <a:latin typeface="Rockwell" charset="0"/>
          <a:ea typeface="ＭＳ Ｐゴシック" charset="0"/>
          <a:cs typeface="ＭＳ Ｐゴシック" charset="0"/>
        </a:defRPr>
      </a:lvl7pPr>
      <a:lvl8pPr marL="1028700" algn="l" rtl="0" eaLnBrk="1" fontAlgn="base" hangingPunct="1">
        <a:spcBef>
          <a:spcPct val="0"/>
        </a:spcBef>
        <a:spcAft>
          <a:spcPct val="0"/>
        </a:spcAft>
        <a:defRPr sz="2700">
          <a:solidFill>
            <a:schemeClr val="accent2"/>
          </a:solidFill>
          <a:latin typeface="Rockwell" charset="0"/>
          <a:ea typeface="ＭＳ Ｐゴシック" charset="0"/>
          <a:cs typeface="ＭＳ Ｐゴシック" charset="0"/>
        </a:defRPr>
      </a:lvl8pPr>
      <a:lvl9pPr marL="1371600" algn="l" rtl="0" eaLnBrk="1" fontAlgn="base" hangingPunct="1">
        <a:spcBef>
          <a:spcPct val="0"/>
        </a:spcBef>
        <a:spcAft>
          <a:spcPct val="0"/>
        </a:spcAft>
        <a:defRPr sz="2700">
          <a:solidFill>
            <a:schemeClr val="accent2"/>
          </a:solidFill>
          <a:latin typeface="Rockwell" charset="0"/>
          <a:ea typeface="ＭＳ Ｐゴシック" charset="0"/>
          <a:cs typeface="ＭＳ Ｐゴシック" charset="0"/>
        </a:defRPr>
      </a:lvl9pPr>
    </p:titleStyle>
    <p:bodyStyle>
      <a:lvl1pPr marL="171450" indent="-171450" algn="l" rtl="0" eaLnBrk="1" fontAlgn="base" hangingPunct="1">
        <a:spcBef>
          <a:spcPts val="0"/>
        </a:spcBef>
        <a:spcAft>
          <a:spcPts val="450"/>
        </a:spcAft>
        <a:buClr>
          <a:srgbClr val="FF462C"/>
        </a:buClr>
        <a:buSzPct val="100000"/>
        <a:buFont typeface="Wingdings" pitchFamily="2" charset="2"/>
        <a:buChar char="§"/>
        <a:defRPr sz="135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350" b="0" i="0" kern="1200" spc="75" baseline="0" dirty="0" smtClean="0">
          <a:solidFill>
            <a:schemeClr val="accent5"/>
          </a:solidFill>
          <a:latin typeface="Arial Narrow" panose="020B0604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04" userDrawn="1">
          <p15:clr>
            <a:srgbClr val="F26B43"/>
          </p15:clr>
        </p15:guide>
        <p15:guide id="2" pos="256" userDrawn="1">
          <p15:clr>
            <a:srgbClr val="F26B43"/>
          </p15:clr>
        </p15:guide>
        <p15:guide id="3" pos="3840" userDrawn="1">
          <p15:clr>
            <a:srgbClr val="F26B43"/>
          </p15:clr>
        </p15:guide>
        <p15:guide id="4" pos="7424" userDrawn="1">
          <p15:clr>
            <a:srgbClr val="F26B43"/>
          </p15:clr>
        </p15:guide>
        <p15:guide id="5" orient="horz" pos="1272" userDrawn="1">
          <p15:clr>
            <a:srgbClr val="F26B43"/>
          </p15:clr>
        </p15:guide>
        <p15:guide id="6" orient="horz" pos="552" userDrawn="1">
          <p15:clr>
            <a:srgbClr val="F26B43"/>
          </p15:clr>
        </p15:guide>
        <p15:guide id="7" orient="horz" pos="2160" userDrawn="1">
          <p15:clr>
            <a:srgbClr val="F26B43"/>
          </p15:clr>
        </p15:guide>
        <p15:guide id="8" orient="horz" pos="1224" userDrawn="1">
          <p15:clr>
            <a:srgbClr val="F26B43"/>
          </p15:clr>
        </p15:guide>
        <p15:guide id="9" pos="3904" userDrawn="1">
          <p15:clr>
            <a:srgbClr val="F26B43"/>
          </p15:clr>
        </p15:guide>
        <p15:guide id="10" pos="5696" userDrawn="1">
          <p15:clr>
            <a:srgbClr val="F26B43"/>
          </p15:clr>
        </p15:guide>
        <p15:guide id="11" pos="5600" userDrawn="1">
          <p15:clr>
            <a:srgbClr val="F26B43"/>
          </p15:clr>
        </p15:guide>
        <p15:guide id="12" pos="2080" userDrawn="1">
          <p15:clr>
            <a:srgbClr val="F26B43"/>
          </p15:clr>
        </p15:guide>
        <p15:guide id="13" pos="1984" userDrawn="1">
          <p15:clr>
            <a:srgbClr val="F26B43"/>
          </p15:clr>
        </p15:guide>
        <p15:guide id="14" pos="37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UF-EEL5840-F22"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uf-eel5840-fall2022.slack.com/"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hyperlink" Target="https://www.anaconda.com/products/distribution"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hyperlink" Target="https://packaging.python.org/guides/installing-using-pip-and-virtual-environments/" TargetMode="External"/><Relationship Id="rId2" Type="http://schemas.openxmlformats.org/officeDocument/2006/relationships/hyperlink" Target="https://docs.conda.io/projects/conda/en/latest/user-guide/tasks/manage-environments.html?highlight=environment#creating-an-environment-with-commands"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www.microsoft.com/en-us/research/people/cmbishop/prml-book/"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ufl.instructure.com/courses/464118/assignments/syllabus"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isability.ufl.edu/students/get-started/"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ee.umbc.edu/courses/471/papers/turing.pdf" TargetMode="External"/><Relationship Id="rId2" Type="http://schemas.openxmlformats.org/officeDocument/2006/relationships/hyperlink" Target="https://homes.di.unimi.it/borghese/Teaching/AdvancedIntelligentSystems/Old/IntelligentSystems_2008_2009/Old/IntelligentSystems_2005_2006/Documents/Symbolic/04_McCarthy_whatisai.pdf"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lexfridman.com/francois-chollet-2/" TargetMode="External"/><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hyperlink" Target="https://arxiv.org/abs/1911.01547" TargetMode="Externa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2.jpg"/><Relationship Id="rId11" Type="http://schemas.openxmlformats.org/officeDocument/2006/relationships/image" Target="../media/image57.jpg"/><Relationship Id="rId5" Type="http://schemas.openxmlformats.org/officeDocument/2006/relationships/image" Target="../media/image51.jpg"/><Relationship Id="rId10"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5.jpg"/></Relationships>
</file>

<file path=ppt/slides/_rels/slide31.xml.rels><?xml version="1.0" encoding="UTF-8" standalone="yes"?>
<Relationships xmlns="http://schemas.openxmlformats.org/package/2006/relationships"><Relationship Id="rId2" Type="http://schemas.openxmlformats.org/officeDocument/2006/relationships/hyperlink" Target="http://www.wooclap.com/HYIIPP"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hyperlink" Target="https://desktop.github.com/" TargetMode="External"/><Relationship Id="rId7" Type="http://schemas.openxmlformats.org/officeDocument/2006/relationships/image" Target="../media/image40.jpeg"/><Relationship Id="rId2" Type="http://schemas.openxmlformats.org/officeDocument/2006/relationships/hyperlink" Target="https://git-scm.com/downloads" TargetMode="Externa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hyperlink" Target="https://ufl.instructure.com/courses/464118/assignments/5320950" TargetMode="External"/><Relationship Id="rId4" Type="http://schemas.openxmlformats.org/officeDocument/2006/relationships/hyperlink" Target="https://github.com/" TargetMode="External"/><Relationship Id="rId9"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hyperlink" Target="https://jupyter-contrib-nbextensions.readthedocs.io/en/latest/install.html" TargetMode="External"/><Relationship Id="rId2" Type="http://schemas.openxmlformats.org/officeDocument/2006/relationships/hyperlink" Target="https://www.anaconda.com/products/individual"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www.inesctec.pt/en" TargetMode="External"/><Relationship Id="rId2" Type="http://schemas.openxmlformats.org/officeDocument/2006/relationships/hyperlink" Target="https://catiaspsilva.github.io/projects/" TargetMode="Externa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hyperlink" Target="https://www.hemotag.co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 Id="rId9"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BB0475D-882A-5F4A-85AD-3968228276FF}"/>
              </a:ext>
            </a:extLst>
          </p:cNvPr>
          <p:cNvSpPr>
            <a:spLocks noGrp="1"/>
          </p:cNvSpPr>
          <p:nvPr>
            <p:ph type="body" sz="half" idx="11"/>
          </p:nvPr>
        </p:nvSpPr>
        <p:spPr>
          <a:xfrm>
            <a:off x="1029549" y="4127675"/>
            <a:ext cx="10912863" cy="976170"/>
          </a:xfrm>
        </p:spPr>
        <p:txBody>
          <a:bodyPr/>
          <a:lstStyle/>
          <a:p>
            <a:r>
              <a:rPr lang="en-US" sz="1800" b="1" u="sng" dirty="0"/>
              <a:t>Slack:</a:t>
            </a:r>
            <a:r>
              <a:rPr lang="en-US" sz="1800" dirty="0"/>
              <a:t> uf-eel5840-fall2022.slack.com</a:t>
            </a:r>
          </a:p>
          <a:p>
            <a:r>
              <a:rPr lang="en-US" sz="1800" b="1" u="sng" dirty="0"/>
              <a:t>GitHub Org:</a:t>
            </a:r>
            <a:r>
              <a:rPr lang="en-US" sz="1800" dirty="0"/>
              <a:t> https://github.com/UF-EEL5840-F22</a:t>
            </a:r>
          </a:p>
        </p:txBody>
      </p:sp>
      <p:sp>
        <p:nvSpPr>
          <p:cNvPr id="40" name="Text Placeholder 39">
            <a:extLst>
              <a:ext uri="{FF2B5EF4-FFF2-40B4-BE49-F238E27FC236}">
                <a16:creationId xmlns:a16="http://schemas.microsoft.com/office/drawing/2014/main" id="{B6A996DB-7C6D-B247-A4A1-49F277D18D53}"/>
              </a:ext>
            </a:extLst>
          </p:cNvPr>
          <p:cNvSpPr>
            <a:spLocks noGrp="1"/>
          </p:cNvSpPr>
          <p:nvPr>
            <p:ph type="body" sz="half" idx="13"/>
          </p:nvPr>
        </p:nvSpPr>
        <p:spPr>
          <a:xfrm>
            <a:off x="1029550" y="2400477"/>
            <a:ext cx="7088084" cy="1653365"/>
          </a:xfrm>
        </p:spPr>
        <p:txBody>
          <a:bodyPr/>
          <a:lstStyle/>
          <a:p>
            <a:r>
              <a:rPr lang="en-US" dirty="0"/>
              <a:t>EEL 5840 Fundamentals of Machine Learning, Fall 2022</a:t>
            </a:r>
          </a:p>
        </p:txBody>
      </p:sp>
      <p:sp>
        <p:nvSpPr>
          <p:cNvPr id="39" name="Text Placeholder 38">
            <a:extLst>
              <a:ext uri="{FF2B5EF4-FFF2-40B4-BE49-F238E27FC236}">
                <a16:creationId xmlns:a16="http://schemas.microsoft.com/office/drawing/2014/main" id="{C9FCE498-D5BC-524E-AF58-F7CA21DF1991}"/>
              </a:ext>
            </a:extLst>
          </p:cNvPr>
          <p:cNvSpPr>
            <a:spLocks noGrp="1"/>
          </p:cNvSpPr>
          <p:nvPr>
            <p:ph type="body" sz="half" idx="4294967295"/>
          </p:nvPr>
        </p:nvSpPr>
        <p:spPr>
          <a:xfrm>
            <a:off x="880462" y="1588861"/>
            <a:ext cx="2720819" cy="774700"/>
          </a:xfrm>
        </p:spPr>
        <p:txBody>
          <a:bodyPr/>
          <a:lstStyle/>
          <a:p>
            <a:pPr marL="0" indent="0">
              <a:buNone/>
            </a:pPr>
            <a:r>
              <a:rPr lang="en-US" dirty="0">
                <a:solidFill>
                  <a:schemeClr val="bg1"/>
                </a:solidFill>
              </a:rPr>
              <a:t>Department of Electrical and Computer Engineering</a:t>
            </a:r>
          </a:p>
        </p:txBody>
      </p:sp>
      <p:pic>
        <p:nvPicPr>
          <p:cNvPr id="3" name="Picture 2" descr="A picture containing company name&#10;&#10;Description automatically generated">
            <a:extLst>
              <a:ext uri="{FF2B5EF4-FFF2-40B4-BE49-F238E27FC236}">
                <a16:creationId xmlns:a16="http://schemas.microsoft.com/office/drawing/2014/main" id="{0075FA34-AFFE-520E-3E28-9DD66A7B4405}"/>
              </a:ext>
            </a:extLst>
          </p:cNvPr>
          <p:cNvPicPr>
            <a:picLocks noChangeAspect="1"/>
          </p:cNvPicPr>
          <p:nvPr/>
        </p:nvPicPr>
        <p:blipFill>
          <a:blip r:embed="rId2"/>
          <a:stretch>
            <a:fillRect/>
          </a:stretch>
        </p:blipFill>
        <p:spPr>
          <a:xfrm>
            <a:off x="8117634" y="2238724"/>
            <a:ext cx="3395286" cy="1726787"/>
          </a:xfrm>
          <a:prstGeom prst="rect">
            <a:avLst/>
          </a:prstGeom>
        </p:spPr>
      </p:pic>
    </p:spTree>
    <p:extLst>
      <p:ext uri="{BB962C8B-B14F-4D97-AF65-F5344CB8AC3E}">
        <p14:creationId xmlns:p14="http://schemas.microsoft.com/office/powerpoint/2010/main" val="883009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2" y="876300"/>
            <a:ext cx="11379199" cy="885825"/>
          </a:xfrm>
        </p:spPr>
        <p:txBody>
          <a:bodyPr wrap="square" anchor="ctr">
            <a:normAutofit/>
          </a:bodyPr>
          <a:lstStyle/>
          <a:p>
            <a:r>
              <a:rPr lang="en-US" dirty="0"/>
              <a:t>What tools will we use to teach Machine Learning?</a:t>
            </a:r>
          </a:p>
        </p:txBody>
      </p:sp>
      <p:sp>
        <p:nvSpPr>
          <p:cNvPr id="12" name="Content Placeholder 2">
            <a:extLst>
              <a:ext uri="{FF2B5EF4-FFF2-40B4-BE49-F238E27FC236}">
                <a16:creationId xmlns:a16="http://schemas.microsoft.com/office/drawing/2014/main" id="{6D12B8C6-C616-9D45-5AFF-1B3A8FC3F9DC}"/>
              </a:ext>
            </a:extLst>
          </p:cNvPr>
          <p:cNvSpPr>
            <a:spLocks noGrp="1"/>
          </p:cNvSpPr>
          <p:nvPr>
            <p:ph idx="11"/>
          </p:nvPr>
        </p:nvSpPr>
        <p:spPr>
          <a:xfrm>
            <a:off x="406400" y="1514475"/>
            <a:ext cx="5918200" cy="5000629"/>
          </a:xfrm>
        </p:spPr>
        <p:txBody>
          <a:bodyPr/>
          <a:lstStyle/>
          <a:p>
            <a:pPr marL="0" indent="0">
              <a:buNone/>
            </a:pPr>
            <a:r>
              <a:rPr lang="en-US" sz="1800" dirty="0"/>
              <a:t>Expected prerequisites:</a:t>
            </a:r>
          </a:p>
          <a:p>
            <a:r>
              <a:rPr lang="en-US" sz="1800" dirty="0"/>
              <a:t>Probability theory</a:t>
            </a:r>
          </a:p>
          <a:p>
            <a:r>
              <a:rPr lang="en-US" sz="1800" dirty="0"/>
              <a:t>Statistics </a:t>
            </a:r>
          </a:p>
          <a:p>
            <a:r>
              <a:rPr lang="en-US" sz="1800" dirty="0"/>
              <a:t>Linear algebra </a:t>
            </a:r>
          </a:p>
          <a:p>
            <a:r>
              <a:rPr lang="en-US" sz="1800" dirty="0"/>
              <a:t>Programming (Python preferred but not required)</a:t>
            </a:r>
          </a:p>
          <a:p>
            <a:endParaRPr lang="en-US" sz="1800" dirty="0"/>
          </a:p>
          <a:p>
            <a:endParaRPr lang="en-US" sz="1800" dirty="0"/>
          </a:p>
          <a:p>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10</a:t>
            </a:fld>
            <a:endParaRPr lang="en-US"/>
          </a:p>
        </p:txBody>
      </p:sp>
      <p:pic>
        <p:nvPicPr>
          <p:cNvPr id="7" name="Content Placeholder 6" descr="Chart, sunburst chart&#10;&#10;Description automatically generated">
            <a:extLst>
              <a:ext uri="{FF2B5EF4-FFF2-40B4-BE49-F238E27FC236}">
                <a16:creationId xmlns:a16="http://schemas.microsoft.com/office/drawing/2014/main" id="{E6598911-2795-9739-2A13-FDFC2B6301FE}"/>
              </a:ext>
            </a:extLst>
          </p:cNvPr>
          <p:cNvPicPr>
            <a:picLocks noGrp="1" noChangeAspect="1"/>
          </p:cNvPicPr>
          <p:nvPr>
            <p:ph type="pic" sz="quarter" idx="14"/>
          </p:nvPr>
        </p:nvPicPr>
        <p:blipFill rotWithShape="1">
          <a:blip r:embed="rId2"/>
          <a:stretch/>
        </p:blipFill>
        <p:spPr>
          <a:xfrm>
            <a:off x="6816756" y="2019300"/>
            <a:ext cx="4349687" cy="4495800"/>
          </a:xfrm>
          <a:noFill/>
        </p:spPr>
      </p:pic>
      <p:pic>
        <p:nvPicPr>
          <p:cNvPr id="9" name="Picture 8" descr="A screenshot of a computer&#10;&#10;Description automatically generated">
            <a:extLst>
              <a:ext uri="{FF2B5EF4-FFF2-40B4-BE49-F238E27FC236}">
                <a16:creationId xmlns:a16="http://schemas.microsoft.com/office/drawing/2014/main" id="{10C44681-42A8-4386-1826-F0E308A8D685}"/>
              </a:ext>
            </a:extLst>
          </p:cNvPr>
          <p:cNvPicPr>
            <a:picLocks noChangeAspect="1"/>
          </p:cNvPicPr>
          <p:nvPr/>
        </p:nvPicPr>
        <p:blipFill>
          <a:blip r:embed="rId3"/>
          <a:stretch>
            <a:fillRect/>
          </a:stretch>
        </p:blipFill>
        <p:spPr>
          <a:xfrm>
            <a:off x="485042" y="3387092"/>
            <a:ext cx="5839558" cy="3036570"/>
          </a:xfrm>
          <a:prstGeom prst="rect">
            <a:avLst/>
          </a:prstGeom>
        </p:spPr>
      </p:pic>
    </p:spTree>
    <p:extLst>
      <p:ext uri="{BB962C8B-B14F-4D97-AF65-F5344CB8AC3E}">
        <p14:creationId xmlns:p14="http://schemas.microsoft.com/office/powerpoint/2010/main" val="335171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Canvas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500744" y="1943103"/>
            <a:ext cx="6322979" cy="1677418"/>
          </a:xfrm>
        </p:spPr>
        <p:txBody>
          <a:bodyPr wrap="square" anchor="t">
            <a:normAutofit/>
          </a:bodyPr>
          <a:lstStyle/>
          <a:p>
            <a:pPr marL="0" indent="0">
              <a:buNone/>
            </a:pPr>
            <a:r>
              <a:rPr lang="en-US" sz="1800" dirty="0"/>
              <a:t>In Canvas, we will post:</a:t>
            </a:r>
          </a:p>
          <a:p>
            <a:r>
              <a:rPr lang="en-US" sz="1800" dirty="0"/>
              <a:t>Announcements</a:t>
            </a:r>
          </a:p>
          <a:p>
            <a:r>
              <a:rPr lang="en-US" sz="1800" dirty="0"/>
              <a:t>Send/receive emails</a:t>
            </a:r>
          </a:p>
          <a:p>
            <a:r>
              <a:rPr lang="en-US" sz="1800" dirty="0"/>
              <a:t>Participation assignments through discussion boards</a:t>
            </a:r>
          </a:p>
          <a:p>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11</a:t>
            </a:fld>
            <a:endParaRPr lang="en-US"/>
          </a:p>
        </p:txBody>
      </p:sp>
      <p:pic>
        <p:nvPicPr>
          <p:cNvPr id="7" name="Picture 6" descr="Graphical user interface, application&#10;&#10;Description automatically generated">
            <a:extLst>
              <a:ext uri="{FF2B5EF4-FFF2-40B4-BE49-F238E27FC236}">
                <a16:creationId xmlns:a16="http://schemas.microsoft.com/office/drawing/2014/main" id="{FDC34BE5-2F1F-FD5A-4C71-F7C601080AEE}"/>
              </a:ext>
            </a:extLst>
          </p:cNvPr>
          <p:cNvPicPr>
            <a:picLocks noChangeAspect="1"/>
          </p:cNvPicPr>
          <p:nvPr/>
        </p:nvPicPr>
        <p:blipFill>
          <a:blip r:embed="rId2"/>
          <a:stretch>
            <a:fillRect/>
          </a:stretch>
        </p:blipFill>
        <p:spPr>
          <a:xfrm>
            <a:off x="6516909" y="1848077"/>
            <a:ext cx="5391464" cy="3544888"/>
          </a:xfrm>
          <a:prstGeom prst="rect">
            <a:avLst/>
          </a:prstGeom>
          <a:noFill/>
        </p:spPr>
      </p:pic>
      <p:pic>
        <p:nvPicPr>
          <p:cNvPr id="10" name="Picture 9" descr="Graphical user interface, text, application, email&#10;&#10;Description automatically generated">
            <a:extLst>
              <a:ext uri="{FF2B5EF4-FFF2-40B4-BE49-F238E27FC236}">
                <a16:creationId xmlns:a16="http://schemas.microsoft.com/office/drawing/2014/main" id="{D2BE513A-A3B5-29D2-73EF-FA09CA176266}"/>
              </a:ext>
            </a:extLst>
          </p:cNvPr>
          <p:cNvPicPr>
            <a:picLocks noChangeAspect="1"/>
          </p:cNvPicPr>
          <p:nvPr/>
        </p:nvPicPr>
        <p:blipFill>
          <a:blip r:embed="rId3"/>
          <a:stretch>
            <a:fillRect/>
          </a:stretch>
        </p:blipFill>
        <p:spPr>
          <a:xfrm>
            <a:off x="944466" y="3954988"/>
            <a:ext cx="5263502" cy="2026708"/>
          </a:xfrm>
          <a:prstGeom prst="rect">
            <a:avLst/>
          </a:prstGeom>
        </p:spPr>
      </p:pic>
    </p:spTree>
    <p:extLst>
      <p:ext uri="{BB962C8B-B14F-4D97-AF65-F5344CB8AC3E}">
        <p14:creationId xmlns:p14="http://schemas.microsoft.com/office/powerpoint/2010/main" val="379527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GitHub</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4827297" cy="4495799"/>
          </a:xfrm>
        </p:spPr>
        <p:txBody>
          <a:bodyPr wrap="square" anchor="t">
            <a:normAutofit/>
          </a:bodyPr>
          <a:lstStyle/>
          <a:p>
            <a:pPr marL="0" indent="0">
              <a:buNone/>
            </a:pPr>
            <a:r>
              <a:rPr lang="en-US" sz="1800" dirty="0"/>
              <a:t>In GitHub, we will post: </a:t>
            </a:r>
            <a:endParaRPr lang="en-US" sz="1800" dirty="0">
              <a:hlinkClick r:id="rId2"/>
            </a:endParaRPr>
          </a:p>
          <a:p>
            <a:r>
              <a:rPr lang="en-US" sz="1800" dirty="0"/>
              <a:t>Lecture notes</a:t>
            </a:r>
          </a:p>
          <a:p>
            <a:r>
              <a:rPr lang="en-US" sz="1800" dirty="0"/>
              <a:t>Assignment solutions</a:t>
            </a:r>
          </a:p>
          <a:p>
            <a:r>
              <a:rPr lang="en-US" sz="1800" dirty="0"/>
              <a:t>Individual assignment repositories</a:t>
            </a:r>
          </a:p>
          <a:p>
            <a:r>
              <a:rPr lang="en-US" sz="1800" dirty="0"/>
              <a:t>Final project group repositories</a:t>
            </a:r>
          </a:p>
          <a:p>
            <a:endParaRPr lang="en-US" sz="1800" dirty="0"/>
          </a:p>
          <a:p>
            <a:pPr marL="0" indent="0">
              <a:buNone/>
            </a:pPr>
            <a:r>
              <a:rPr lang="en-US" sz="1800" dirty="0">
                <a:solidFill>
                  <a:srgbClr val="FF462C"/>
                </a:solidFill>
              </a:rPr>
              <a:t>All repositories should be kept private.</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12</a:t>
            </a:fld>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77CCA036-00BF-9CF9-277D-C81F82E7626D}"/>
              </a:ext>
            </a:extLst>
          </p:cNvPr>
          <p:cNvPicPr>
            <a:picLocks noChangeAspect="1"/>
          </p:cNvPicPr>
          <p:nvPr/>
        </p:nvPicPr>
        <p:blipFill>
          <a:blip r:embed="rId3"/>
          <a:stretch>
            <a:fillRect/>
          </a:stretch>
        </p:blipFill>
        <p:spPr>
          <a:xfrm>
            <a:off x="5185746" y="2412999"/>
            <a:ext cx="6650654" cy="3325327"/>
          </a:xfrm>
          <a:prstGeom prst="rect">
            <a:avLst/>
          </a:prstGeom>
          <a:noFill/>
        </p:spPr>
      </p:pic>
      <p:sp>
        <p:nvSpPr>
          <p:cNvPr id="9" name="TextBox 8">
            <a:extLst>
              <a:ext uri="{FF2B5EF4-FFF2-40B4-BE49-F238E27FC236}">
                <a16:creationId xmlns:a16="http://schemas.microsoft.com/office/drawing/2014/main" id="{9E9D519A-B7F2-9228-C138-822BE67499C3}"/>
              </a:ext>
            </a:extLst>
          </p:cNvPr>
          <p:cNvSpPr txBox="1"/>
          <p:nvPr/>
        </p:nvSpPr>
        <p:spPr>
          <a:xfrm>
            <a:off x="6958304" y="1834638"/>
            <a:ext cx="4303745" cy="369332"/>
          </a:xfrm>
          <a:prstGeom prst="rect">
            <a:avLst/>
          </a:prstGeom>
          <a:noFill/>
        </p:spPr>
        <p:txBody>
          <a:bodyPr wrap="square">
            <a:spAutoFit/>
          </a:bodyPr>
          <a:lstStyle/>
          <a:p>
            <a:r>
              <a:rPr lang="en-US" sz="1800" dirty="0">
                <a:hlinkClick r:id="rId2"/>
              </a:rPr>
              <a:t>https://github.com/UF-EEL5840-F22</a:t>
            </a:r>
            <a:r>
              <a:rPr lang="en-US" sz="1800" dirty="0"/>
              <a:t> </a:t>
            </a:r>
          </a:p>
        </p:txBody>
      </p:sp>
    </p:spTree>
    <p:extLst>
      <p:ext uri="{BB962C8B-B14F-4D97-AF65-F5344CB8AC3E}">
        <p14:creationId xmlns:p14="http://schemas.microsoft.com/office/powerpoint/2010/main" val="135021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Slack</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p:txBody>
          <a:bodyPr/>
          <a:lstStyle/>
          <a:p>
            <a:pPr marL="0" indent="0" algn="ctr">
              <a:buNone/>
            </a:pPr>
            <a:r>
              <a:rPr lang="en-US" sz="3200" dirty="0">
                <a:solidFill>
                  <a:schemeClr val="tx1">
                    <a:lumMod val="50000"/>
                    <a:lumOff val="50000"/>
                  </a:schemeClr>
                </a:solidFill>
                <a:hlinkClick r:id="rId2">
                  <a:extLst>
                    <a:ext uri="{A12FA001-AC4F-418D-AE19-62706E023703}">
                      <ahyp:hlinkClr xmlns:ahyp="http://schemas.microsoft.com/office/drawing/2018/hyperlinkcolor" val="tx"/>
                    </a:ext>
                  </a:extLst>
                </a:hlinkClick>
              </a:rPr>
              <a:t>https://</a:t>
            </a:r>
            <a:r>
              <a:rPr lang="en-US" sz="3200" dirty="0">
                <a:solidFill>
                  <a:srgbClr val="FF462C"/>
                </a:solidFill>
                <a:hlinkClick r:id="rId2">
                  <a:extLst>
                    <a:ext uri="{A12FA001-AC4F-418D-AE19-62706E023703}">
                      <ahyp:hlinkClr xmlns:ahyp="http://schemas.microsoft.com/office/drawing/2018/hyperlinkcolor" val="tx"/>
                    </a:ext>
                  </a:extLst>
                </a:hlinkClick>
              </a:rPr>
              <a:t>uf-eel5840-fall2022</a:t>
            </a:r>
            <a:r>
              <a:rPr lang="en-US" sz="3200" dirty="0">
                <a:solidFill>
                  <a:schemeClr val="tx1">
                    <a:lumMod val="50000"/>
                    <a:lumOff val="50000"/>
                  </a:schemeClr>
                </a:solidFill>
                <a:hlinkClick r:id="rId2">
                  <a:extLst>
                    <a:ext uri="{A12FA001-AC4F-418D-AE19-62706E023703}">
                      <ahyp:hlinkClr xmlns:ahyp="http://schemas.microsoft.com/office/drawing/2018/hyperlinkcolor" val="tx"/>
                    </a:ext>
                  </a:extLst>
                </a:hlinkClick>
              </a:rPr>
              <a:t>.slack.com</a:t>
            </a:r>
            <a:endParaRPr lang="en-US" sz="3200" dirty="0">
              <a:solidFill>
                <a:schemeClr val="tx1">
                  <a:lumMod val="50000"/>
                  <a:lumOff val="50000"/>
                </a:schemeClr>
              </a:solidFill>
            </a:endParaRPr>
          </a:p>
          <a:p>
            <a:endParaRPr lang="en-US" sz="1800" dirty="0"/>
          </a:p>
          <a:p>
            <a:r>
              <a:rPr lang="en-US" sz="1800" dirty="0"/>
              <a:t>This an optional resource for students to discuss the course amongst each other and with the teaching team. </a:t>
            </a:r>
          </a:p>
          <a:p>
            <a:r>
              <a:rPr lang="en-US" sz="1800" dirty="0"/>
              <a:t>This resource is intended to supplement office hours and student interactions.</a:t>
            </a:r>
          </a:p>
          <a:p>
            <a:r>
              <a:rPr lang="en-US" sz="1800" dirty="0"/>
              <a:t>No official communication/submission happens over Slack.</a:t>
            </a:r>
          </a:p>
          <a:p>
            <a:r>
              <a:rPr lang="en-US" sz="1800" dirty="0"/>
              <a:t>No assignment submissions will be accepted over Slack.</a:t>
            </a:r>
          </a:p>
          <a:p>
            <a:pPr marL="0" indent="0">
              <a:buNone/>
            </a:pPr>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13</a:t>
            </a:fld>
            <a:endParaRPr lang="en-US"/>
          </a:p>
        </p:txBody>
      </p:sp>
    </p:spTree>
    <p:extLst>
      <p:ext uri="{BB962C8B-B14F-4D97-AF65-F5344CB8AC3E}">
        <p14:creationId xmlns:p14="http://schemas.microsoft.com/office/powerpoint/2010/main" val="401885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Time Commitment</a:t>
            </a:r>
          </a:p>
        </p:txBody>
      </p:sp>
      <p:graphicFrame>
        <p:nvGraphicFramePr>
          <p:cNvPr id="6" name="Table 6">
            <a:extLst>
              <a:ext uri="{FF2B5EF4-FFF2-40B4-BE49-F238E27FC236}">
                <a16:creationId xmlns:a16="http://schemas.microsoft.com/office/drawing/2014/main" id="{3C1B6BC3-1022-151F-7DB0-EBE96C0CD7BA}"/>
              </a:ext>
            </a:extLst>
          </p:cNvPr>
          <p:cNvGraphicFramePr>
            <a:graphicFrameLocks noGrp="1"/>
          </p:cNvGraphicFramePr>
          <p:nvPr>
            <p:ph idx="10"/>
            <p:extLst>
              <p:ext uri="{D42A27DB-BD31-4B8C-83A1-F6EECF244321}">
                <p14:modId xmlns:p14="http://schemas.microsoft.com/office/powerpoint/2010/main" val="3229882648"/>
              </p:ext>
            </p:extLst>
          </p:nvPr>
        </p:nvGraphicFramePr>
        <p:xfrm>
          <a:off x="1898374" y="2322756"/>
          <a:ext cx="8219660" cy="2592145"/>
        </p:xfrm>
        <a:graphic>
          <a:graphicData uri="http://schemas.openxmlformats.org/drawingml/2006/table">
            <a:tbl>
              <a:tblPr firstRow="1" bandRow="1">
                <a:tableStyleId>{5C22544A-7EE6-4342-B048-85BDC9FD1C3A}</a:tableStyleId>
              </a:tblPr>
              <a:tblGrid>
                <a:gridCol w="5807064">
                  <a:extLst>
                    <a:ext uri="{9D8B030D-6E8A-4147-A177-3AD203B41FA5}">
                      <a16:colId xmlns:a16="http://schemas.microsoft.com/office/drawing/2014/main" val="1102965384"/>
                    </a:ext>
                  </a:extLst>
                </a:gridCol>
                <a:gridCol w="2412596">
                  <a:extLst>
                    <a:ext uri="{9D8B030D-6E8A-4147-A177-3AD203B41FA5}">
                      <a16:colId xmlns:a16="http://schemas.microsoft.com/office/drawing/2014/main" val="3261932499"/>
                    </a:ext>
                  </a:extLst>
                </a:gridCol>
              </a:tblGrid>
              <a:tr h="429984">
                <a:tc>
                  <a:txBody>
                    <a:bodyPr/>
                    <a:lstStyle/>
                    <a:p>
                      <a:r>
                        <a:rPr lang="en-US" sz="1800" dirty="0"/>
                        <a:t>Work</a:t>
                      </a:r>
                    </a:p>
                  </a:txBody>
                  <a:tcPr/>
                </a:tc>
                <a:tc>
                  <a:txBody>
                    <a:bodyPr/>
                    <a:lstStyle/>
                    <a:p>
                      <a:r>
                        <a:rPr lang="en-US" sz="1800" dirty="0"/>
                        <a:t>Hours/Week</a:t>
                      </a:r>
                    </a:p>
                  </a:txBody>
                  <a:tcPr/>
                </a:tc>
                <a:extLst>
                  <a:ext uri="{0D108BD9-81ED-4DB2-BD59-A6C34878D82A}">
                    <a16:rowId xmlns:a16="http://schemas.microsoft.com/office/drawing/2014/main" val="2257734438"/>
                  </a:ext>
                </a:extLst>
              </a:tr>
              <a:tr h="429984">
                <a:tc>
                  <a:txBody>
                    <a:bodyPr/>
                    <a:lstStyle/>
                    <a:p>
                      <a:r>
                        <a:rPr lang="en-US" sz="1800" dirty="0"/>
                        <a:t>Attend lectures, ask questions</a:t>
                      </a:r>
                    </a:p>
                  </a:txBody>
                  <a:tcPr/>
                </a:tc>
                <a:tc>
                  <a:txBody>
                    <a:bodyPr/>
                    <a:lstStyle/>
                    <a:p>
                      <a:r>
                        <a:rPr lang="en-US" sz="1800" dirty="0"/>
                        <a:t>2.5</a:t>
                      </a:r>
                    </a:p>
                  </a:txBody>
                  <a:tcPr/>
                </a:tc>
                <a:extLst>
                  <a:ext uri="{0D108BD9-81ED-4DB2-BD59-A6C34878D82A}">
                    <a16:rowId xmlns:a16="http://schemas.microsoft.com/office/drawing/2014/main" val="1884660087"/>
                  </a:ext>
                </a:extLst>
              </a:tr>
              <a:tr h="442225">
                <a:tc>
                  <a:txBody>
                    <a:bodyPr/>
                    <a:lstStyle/>
                    <a:p>
                      <a:r>
                        <a:rPr lang="en-US" sz="1800" dirty="0"/>
                        <a:t>Study/Read ~20 pages of lecture notes and code</a:t>
                      </a:r>
                    </a:p>
                  </a:txBody>
                  <a:tcPr/>
                </a:tc>
                <a:tc>
                  <a:txBody>
                    <a:bodyPr/>
                    <a:lstStyle/>
                    <a:p>
                      <a:r>
                        <a:rPr lang="en-US" sz="1800" dirty="0"/>
                        <a:t>3</a:t>
                      </a:r>
                    </a:p>
                  </a:txBody>
                  <a:tcPr/>
                </a:tc>
                <a:extLst>
                  <a:ext uri="{0D108BD9-81ED-4DB2-BD59-A6C34878D82A}">
                    <a16:rowId xmlns:a16="http://schemas.microsoft.com/office/drawing/2014/main" val="3348190480"/>
                  </a:ext>
                </a:extLst>
              </a:tr>
              <a:tr h="429984">
                <a:tc>
                  <a:txBody>
                    <a:bodyPr/>
                    <a:lstStyle/>
                    <a:p>
                      <a:r>
                        <a:rPr lang="en-US" sz="1800" dirty="0"/>
                        <a:t>Reading assignments</a:t>
                      </a:r>
                    </a:p>
                  </a:txBody>
                  <a:tcPr/>
                </a:tc>
                <a:tc>
                  <a:txBody>
                    <a:bodyPr/>
                    <a:lstStyle/>
                    <a:p>
                      <a:r>
                        <a:rPr lang="en-US" sz="1800" dirty="0"/>
                        <a:t>1</a:t>
                      </a:r>
                    </a:p>
                  </a:txBody>
                  <a:tcPr/>
                </a:tc>
                <a:extLst>
                  <a:ext uri="{0D108BD9-81ED-4DB2-BD59-A6C34878D82A}">
                    <a16:rowId xmlns:a16="http://schemas.microsoft.com/office/drawing/2014/main" val="3351120269"/>
                  </a:ext>
                </a:extLst>
              </a:tr>
              <a:tr h="429984">
                <a:tc>
                  <a:txBody>
                    <a:bodyPr/>
                    <a:lstStyle/>
                    <a:p>
                      <a:r>
                        <a:rPr lang="en-US" sz="1800" dirty="0"/>
                        <a:t>Homework exercises</a:t>
                      </a:r>
                    </a:p>
                  </a:txBody>
                  <a:tcPr/>
                </a:tc>
                <a:tc>
                  <a:txBody>
                    <a:bodyPr/>
                    <a:lstStyle/>
                    <a:p>
                      <a:r>
                        <a:rPr lang="en-US" sz="1800" dirty="0"/>
                        <a:t>3</a:t>
                      </a:r>
                    </a:p>
                  </a:txBody>
                  <a:tcPr/>
                </a:tc>
                <a:extLst>
                  <a:ext uri="{0D108BD9-81ED-4DB2-BD59-A6C34878D82A}">
                    <a16:rowId xmlns:a16="http://schemas.microsoft.com/office/drawing/2014/main" val="3955397954"/>
                  </a:ext>
                </a:extLst>
              </a:tr>
              <a:tr h="429984">
                <a:tc>
                  <a:txBody>
                    <a:bodyPr/>
                    <a:lstStyle/>
                    <a:p>
                      <a:pPr algn="r"/>
                      <a:r>
                        <a:rPr lang="en-US" sz="1800" b="1" dirty="0"/>
                        <a:t>Total</a:t>
                      </a:r>
                    </a:p>
                  </a:txBody>
                  <a:tcPr/>
                </a:tc>
                <a:tc>
                  <a:txBody>
                    <a:bodyPr/>
                    <a:lstStyle/>
                    <a:p>
                      <a:r>
                        <a:rPr lang="en-US" sz="1800" b="1" dirty="0"/>
                        <a:t>9.5</a:t>
                      </a:r>
                    </a:p>
                  </a:txBody>
                  <a:tcPr/>
                </a:tc>
                <a:extLst>
                  <a:ext uri="{0D108BD9-81ED-4DB2-BD59-A6C34878D82A}">
                    <a16:rowId xmlns:a16="http://schemas.microsoft.com/office/drawing/2014/main" val="1877080279"/>
                  </a:ext>
                </a:extLst>
              </a:tr>
            </a:tbl>
          </a:graphicData>
        </a:graphic>
      </p:graphicFrame>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14</a:t>
            </a:fld>
            <a:endParaRPr lang="en-US"/>
          </a:p>
        </p:txBody>
      </p:sp>
    </p:spTree>
    <p:extLst>
      <p:ext uri="{BB962C8B-B14F-4D97-AF65-F5344CB8AC3E}">
        <p14:creationId xmlns:p14="http://schemas.microsoft.com/office/powerpoint/2010/main" val="2397850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How does a typical lecture look like?</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3" y="2191333"/>
            <a:ext cx="7338006" cy="4317481"/>
          </a:xfrm>
        </p:spPr>
        <p:txBody>
          <a:bodyPr/>
          <a:lstStyle/>
          <a:p>
            <a:pPr marL="0" indent="0">
              <a:buNone/>
            </a:pPr>
            <a:r>
              <a:rPr lang="en-US" sz="1600" dirty="0"/>
              <a:t>A typical lecture will be presented in </a:t>
            </a:r>
            <a:r>
              <a:rPr lang="en-US" sz="1600" u="sng" dirty="0" err="1"/>
              <a:t>Jupyter</a:t>
            </a:r>
            <a:r>
              <a:rPr lang="en-US" sz="1600" u="sng" dirty="0"/>
              <a:t> Notebook</a:t>
            </a:r>
            <a:r>
              <a:rPr lang="en-US" sz="1600" dirty="0"/>
              <a:t> accompanied by </a:t>
            </a:r>
            <a:r>
              <a:rPr lang="en-US" sz="1600" u="sng" dirty="0"/>
              <a:t>digital board illustrations</a:t>
            </a:r>
            <a:r>
              <a:rPr lang="en-US" sz="1600" dirty="0"/>
              <a:t>. Some lectures will include either live coding or running code examples from lecture notes.</a:t>
            </a:r>
          </a:p>
          <a:p>
            <a:endParaRPr lang="en-US" sz="1600" dirty="0"/>
          </a:p>
          <a:p>
            <a:r>
              <a:rPr lang="en-US" sz="1600" dirty="0"/>
              <a:t>We will publish the class notes (</a:t>
            </a:r>
            <a:r>
              <a:rPr lang="en-US" sz="1600" dirty="0" err="1"/>
              <a:t>Jupyter</a:t>
            </a:r>
            <a:r>
              <a:rPr lang="en-US" sz="1600" dirty="0"/>
              <a:t> notebooks) </a:t>
            </a:r>
            <a:r>
              <a:rPr lang="en-US" sz="1600" i="1" dirty="0"/>
              <a:t>before</a:t>
            </a:r>
            <a:r>
              <a:rPr lang="en-US" sz="1600" dirty="0"/>
              <a:t> every lecture</a:t>
            </a:r>
          </a:p>
          <a:p>
            <a:r>
              <a:rPr lang="en-US" sz="1600" dirty="0"/>
              <a:t>We will share the notebook with edits after class</a:t>
            </a:r>
          </a:p>
          <a:p>
            <a:r>
              <a:rPr lang="en-US" sz="1600" dirty="0"/>
              <a:t>We will share the handwritten board pages after class as well</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a:xfrm>
            <a:off x="9042400" y="6552425"/>
            <a:ext cx="2743200" cy="365125"/>
          </a:xfrm>
        </p:spPr>
        <p:txBody>
          <a:bodyPr/>
          <a:lstStyle/>
          <a:p>
            <a:fld id="{E17B9F45-1FE4-7346-86C6-EA0766363EB2}" type="slidenum">
              <a:rPr lang="en-US" smtClean="0"/>
              <a:t>15</a:t>
            </a:fld>
            <a:endParaRPr lang="en-US"/>
          </a:p>
        </p:txBody>
      </p:sp>
      <p:pic>
        <p:nvPicPr>
          <p:cNvPr id="2050" name="Picture 2" descr="Project Jupyter - Wikipedia">
            <a:extLst>
              <a:ext uri="{FF2B5EF4-FFF2-40B4-BE49-F238E27FC236}">
                <a16:creationId xmlns:a16="http://schemas.microsoft.com/office/drawing/2014/main" id="{D9F3661A-8714-7719-18A3-9F86F6FA5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623" y="1476287"/>
            <a:ext cx="1470089" cy="17103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Python Logo | Python Software Foundation">
            <a:extLst>
              <a:ext uri="{FF2B5EF4-FFF2-40B4-BE49-F238E27FC236}">
                <a16:creationId xmlns:a16="http://schemas.microsoft.com/office/drawing/2014/main" id="{A71029E7-FEF5-DD8E-8F7E-82F28AB72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7219" y="1467147"/>
            <a:ext cx="2431799" cy="8213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3BA7D28-BAA8-7A1F-5732-C3D4BF205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7037" y="2444994"/>
            <a:ext cx="1251504" cy="5230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kdown - Wikipedia">
            <a:extLst>
              <a:ext uri="{FF2B5EF4-FFF2-40B4-BE49-F238E27FC236}">
                <a16:creationId xmlns:a16="http://schemas.microsoft.com/office/drawing/2014/main" id="{89C4AEED-0530-74B5-F34F-E9C956960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0318" y="5722208"/>
            <a:ext cx="850506" cy="5230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8EA3D07-1EB8-FC5D-D192-18F6C14EC5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8963" y="4875607"/>
            <a:ext cx="1277687" cy="53253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Explain Everything – Technology in the Curriculum">
            <a:extLst>
              <a:ext uri="{FF2B5EF4-FFF2-40B4-BE49-F238E27FC236}">
                <a16:creationId xmlns:a16="http://schemas.microsoft.com/office/drawing/2014/main" id="{17E960BA-C435-2B0A-EE33-603DA422A4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4" y="3181029"/>
            <a:ext cx="1702699" cy="83139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itHub logo and symbol, meaning, history, PNG">
            <a:extLst>
              <a:ext uri="{FF2B5EF4-FFF2-40B4-BE49-F238E27FC236}">
                <a16:creationId xmlns:a16="http://schemas.microsoft.com/office/drawing/2014/main" id="{2E834CFD-7DDE-461E-3E88-A29AAC14BB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6854" y="3309660"/>
            <a:ext cx="151608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0121A81F-A81D-9DB4-C643-F8F0D79234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5550" y="4117278"/>
            <a:ext cx="1345463" cy="724308"/>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Training and Serving ML models with tf.keras — The TensorFlow Blog">
            <a:extLst>
              <a:ext uri="{FF2B5EF4-FFF2-40B4-BE49-F238E27FC236}">
                <a16:creationId xmlns:a16="http://schemas.microsoft.com/office/drawing/2014/main" id="{26B534EA-755D-5DB2-0519-3E3FDFED25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1029" y="5078202"/>
            <a:ext cx="1852904" cy="78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127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Software</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5588000" cy="4495799"/>
          </a:xfrm>
        </p:spPr>
        <p:txBody>
          <a:bodyPr wrap="square" anchor="t">
            <a:normAutofit/>
          </a:bodyPr>
          <a:lstStyle/>
          <a:p>
            <a:pPr marL="0" indent="0">
              <a:buNone/>
            </a:pPr>
            <a:r>
              <a:rPr lang="en-US" sz="1800" dirty="0">
                <a:hlinkClick r:id="rId3"/>
              </a:rPr>
              <a:t>Anaconda Distribution</a:t>
            </a:r>
            <a:endParaRPr lang="en-US" sz="1800" dirty="0"/>
          </a:p>
          <a:p>
            <a:pPr marL="0" indent="0">
              <a:buNone/>
            </a:pPr>
            <a:endParaRPr lang="en-US" sz="1800" dirty="0"/>
          </a:p>
          <a:p>
            <a:r>
              <a:rPr lang="en-US" sz="1800" dirty="0"/>
              <a:t>Includes Python 3.9</a:t>
            </a:r>
          </a:p>
          <a:p>
            <a:endParaRPr lang="en-US" sz="1800" dirty="0"/>
          </a:p>
          <a:p>
            <a:r>
              <a:rPr lang="en-US" sz="1800" dirty="0"/>
              <a:t>It includes all libraries, modules and tools we will use: </a:t>
            </a:r>
            <a:r>
              <a:rPr lang="en-US" sz="1800" dirty="0" err="1"/>
              <a:t>Jupyter</a:t>
            </a:r>
            <a:r>
              <a:rPr lang="en-US" sz="1800" dirty="0"/>
              <a:t> Notebooks, NumPy, Matplotlib, SciPy, Pandas, Scikit-Learn, TensorFlow</a:t>
            </a:r>
          </a:p>
          <a:p>
            <a:endParaRPr lang="en-US" sz="1800" b="1" dirty="0"/>
          </a:p>
          <a:p>
            <a:r>
              <a:rPr lang="en-US" sz="1800" b="1" dirty="0"/>
              <a:t>Install it (or update it) before next lecture</a:t>
            </a:r>
          </a:p>
          <a:p>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16</a:t>
            </a:fld>
            <a:endParaRPr lang="en-US"/>
          </a:p>
        </p:txBody>
      </p:sp>
      <p:pic>
        <p:nvPicPr>
          <p:cNvPr id="4101" name="Picture 5">
            <a:extLst>
              <a:ext uri="{FF2B5EF4-FFF2-40B4-BE49-F238E27FC236}">
                <a16:creationId xmlns:a16="http://schemas.microsoft.com/office/drawing/2014/main" id="{7652E4BC-D25F-71E1-F746-C849C5D706A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7600" y="2447108"/>
            <a:ext cx="5588000" cy="3640183"/>
          </a:xfrm>
          <a:prstGeom prst="rect">
            <a:avLst/>
          </a:prstGeom>
          <a:solidFill>
            <a:srgbClr val="FFFFFF"/>
          </a:solidFill>
        </p:spPr>
      </p:pic>
    </p:spTree>
    <p:extLst>
      <p:ext uri="{BB962C8B-B14F-4D97-AF65-F5344CB8AC3E}">
        <p14:creationId xmlns:p14="http://schemas.microsoft.com/office/powerpoint/2010/main" val="1044052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Package Managers: </a:t>
            </a:r>
            <a:r>
              <a:rPr lang="en-US" dirty="0" err="1"/>
              <a:t>conda</a:t>
            </a:r>
            <a:r>
              <a:rPr lang="en-US" dirty="0"/>
              <a:t> &amp; pip</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p:txBody>
          <a:bodyPr/>
          <a:lstStyle/>
          <a:p>
            <a:r>
              <a:rPr lang="en-US" sz="1800" dirty="0"/>
              <a:t>You have 2 options to manage your packages and virtual environment/s:</a:t>
            </a:r>
          </a:p>
          <a:p>
            <a:endParaRPr lang="en-US" sz="1800" dirty="0"/>
          </a:p>
          <a:p>
            <a:pPr marL="400050" lvl="1" indent="-228600">
              <a:buFont typeface="+mj-lt"/>
              <a:buAutoNum type="arabicPeriod"/>
            </a:pPr>
            <a:r>
              <a:rPr lang="en-US" sz="1800" dirty="0"/>
              <a:t>using </a:t>
            </a:r>
            <a:r>
              <a:rPr lang="en-US" sz="1800" b="1" dirty="0"/>
              <a:t>pip</a:t>
            </a:r>
            <a:r>
              <a:rPr lang="en-US" sz="1800" dirty="0"/>
              <a:t>. System that manages Python packages.</a:t>
            </a:r>
          </a:p>
          <a:p>
            <a:pPr marL="400050" lvl="1" indent="-228600">
              <a:buFont typeface="+mj-lt"/>
              <a:buAutoNum type="arabicPeriod"/>
            </a:pPr>
            <a:r>
              <a:rPr lang="en-US" sz="1800" dirty="0"/>
              <a:t>using </a:t>
            </a:r>
            <a:r>
              <a:rPr lang="en-US" sz="1800" b="1" dirty="0" err="1"/>
              <a:t>conda</a:t>
            </a:r>
            <a:r>
              <a:rPr lang="en-US" sz="1800" dirty="0"/>
              <a:t>. System that manages packages that may be written in any programming language. </a:t>
            </a:r>
          </a:p>
          <a:p>
            <a:endParaRPr lang="en-US" sz="1800" dirty="0"/>
          </a:p>
          <a:p>
            <a:r>
              <a:rPr lang="en-US" sz="1800" dirty="0"/>
              <a:t>Since we will use Python packages, you can use either one of these systems to manage your virtual environment. Which one to use typically comes with your specific needs. </a:t>
            </a:r>
          </a:p>
          <a:p>
            <a:endParaRPr lang="en-US" sz="1800" dirty="0"/>
          </a:p>
          <a:p>
            <a:r>
              <a:rPr lang="en-US" sz="1800" dirty="0"/>
              <a:t>Finding help for creating and managing your </a:t>
            </a:r>
            <a:r>
              <a:rPr lang="en-US" sz="1800" b="1" dirty="0" err="1"/>
              <a:t>conda</a:t>
            </a:r>
            <a:r>
              <a:rPr lang="en-US" sz="1800" b="1" dirty="0"/>
              <a:t> environments</a:t>
            </a:r>
            <a:r>
              <a:rPr lang="en-US" sz="1800" dirty="0"/>
              <a:t>:</a:t>
            </a:r>
          </a:p>
          <a:p>
            <a:pPr lvl="1"/>
            <a:r>
              <a:rPr lang="en-US" sz="1800" dirty="0"/>
              <a:t>using </a:t>
            </a:r>
            <a:r>
              <a:rPr lang="en-US" sz="1800" b="1" dirty="0" err="1"/>
              <a:t>conda</a:t>
            </a:r>
            <a:r>
              <a:rPr lang="en-US" sz="1800" dirty="0"/>
              <a:t> to </a:t>
            </a:r>
            <a:r>
              <a:rPr lang="en-US" sz="1800" dirty="0">
                <a:hlinkClick r:id="rId2"/>
              </a:rPr>
              <a:t>manage your </a:t>
            </a:r>
            <a:r>
              <a:rPr lang="en-US" sz="1800" dirty="0" err="1">
                <a:hlinkClick r:id="rId2"/>
              </a:rPr>
              <a:t>conda</a:t>
            </a:r>
            <a:r>
              <a:rPr lang="en-US" sz="1800" dirty="0">
                <a:hlinkClick r:id="rId2"/>
              </a:rPr>
              <a:t> environment</a:t>
            </a:r>
            <a:r>
              <a:rPr lang="en-US" sz="1800" dirty="0"/>
              <a:t>.</a:t>
            </a:r>
          </a:p>
          <a:p>
            <a:pPr lvl="1"/>
            <a:r>
              <a:rPr lang="en-US" sz="1800" dirty="0"/>
              <a:t>using </a:t>
            </a:r>
            <a:r>
              <a:rPr lang="en-US" sz="1800" b="1" dirty="0"/>
              <a:t>pip</a:t>
            </a:r>
            <a:r>
              <a:rPr lang="en-US" sz="1800" dirty="0"/>
              <a:t> to </a:t>
            </a:r>
            <a:r>
              <a:rPr lang="en-US" sz="1800" dirty="0">
                <a:hlinkClick r:id="rId3"/>
              </a:rPr>
              <a:t>manage </a:t>
            </a:r>
            <a:r>
              <a:rPr lang="en-US" sz="1800" dirty="0" err="1">
                <a:hlinkClick r:id="rId3"/>
              </a:rPr>
              <a:t>conda</a:t>
            </a:r>
            <a:r>
              <a:rPr lang="en-US" sz="1800" dirty="0">
                <a:hlinkClick r:id="rId3"/>
              </a:rPr>
              <a:t> environments</a:t>
            </a:r>
            <a:r>
              <a:rPr lang="en-US" sz="1800" dirty="0"/>
              <a:t>.</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17</a:t>
            </a:fld>
            <a:endParaRPr lang="en-US"/>
          </a:p>
        </p:txBody>
      </p:sp>
    </p:spTree>
    <p:extLst>
      <p:ext uri="{BB962C8B-B14F-4D97-AF65-F5344CB8AC3E}">
        <p14:creationId xmlns:p14="http://schemas.microsoft.com/office/powerpoint/2010/main" val="1164536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Textbooks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5588000" cy="4495799"/>
          </a:xfrm>
        </p:spPr>
        <p:txBody>
          <a:bodyPr wrap="square" anchor="t">
            <a:normAutofit/>
          </a:bodyPr>
          <a:lstStyle/>
          <a:p>
            <a:pPr marL="0" indent="0">
              <a:buNone/>
            </a:pPr>
            <a:r>
              <a:rPr lang="en-US" sz="1800" b="1" dirty="0"/>
              <a:t>Pattern Recognition and Machine Learning</a:t>
            </a:r>
          </a:p>
          <a:p>
            <a:endParaRPr lang="en-US" sz="1800" dirty="0"/>
          </a:p>
          <a:p>
            <a:r>
              <a:rPr lang="en-US" sz="1800" dirty="0"/>
              <a:t>Author: Christopher Bishop</a:t>
            </a:r>
          </a:p>
          <a:p>
            <a:r>
              <a:rPr lang="en-US" sz="1800" dirty="0"/>
              <a:t>Publisher: Springer</a:t>
            </a:r>
          </a:p>
          <a:p>
            <a:r>
              <a:rPr lang="en-US" sz="1800" dirty="0"/>
              <a:t>Year: 2006</a:t>
            </a:r>
          </a:p>
          <a:p>
            <a:r>
              <a:rPr lang="en-US" sz="1800" dirty="0"/>
              <a:t>ISBN: 978-0-38731-073-2</a:t>
            </a:r>
          </a:p>
          <a:p>
            <a:endParaRPr lang="en-US" sz="1800" dirty="0"/>
          </a:p>
          <a:p>
            <a:r>
              <a:rPr lang="en-US" sz="1800" dirty="0"/>
              <a:t>A </a:t>
            </a:r>
            <a:r>
              <a:rPr lang="en-US" sz="1800" b="1" dirty="0"/>
              <a:t>digital version</a:t>
            </a:r>
            <a:r>
              <a:rPr lang="en-US" sz="1800" dirty="0"/>
              <a:t> (PDF print) is freely available and is perfectly fine for this course: you can </a:t>
            </a:r>
            <a:r>
              <a:rPr lang="en-US" sz="1800" dirty="0">
                <a:hlinkClick r:id="rId2"/>
              </a:rPr>
              <a:t>download it here</a:t>
            </a:r>
            <a:r>
              <a:rPr lang="en-US" sz="1800" dirty="0"/>
              <a:t>.</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18</a:t>
            </a:fld>
            <a:endParaRPr lang="en-US"/>
          </a:p>
        </p:txBody>
      </p:sp>
      <p:pic>
        <p:nvPicPr>
          <p:cNvPr id="6146" name="Picture 2">
            <a:extLst>
              <a:ext uri="{FF2B5EF4-FFF2-40B4-BE49-F238E27FC236}">
                <a16:creationId xmlns:a16="http://schemas.microsoft.com/office/drawing/2014/main" id="{9BB29521-7C5E-79F0-436C-ED99B6F90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40263"/>
          <a:stretch/>
        </p:blipFill>
        <p:spPr bwMode="auto">
          <a:xfrm>
            <a:off x="6197600" y="2019300"/>
            <a:ext cx="5588000" cy="4495800"/>
          </a:xfrm>
          <a:prstGeom prst="rect">
            <a:avLst/>
          </a:prstGeom>
          <a:solidFill>
            <a:srgbClr val="FFFFFF"/>
          </a:solidFill>
        </p:spPr>
      </p:pic>
    </p:spTree>
    <p:extLst>
      <p:ext uri="{BB962C8B-B14F-4D97-AF65-F5344CB8AC3E}">
        <p14:creationId xmlns:p14="http://schemas.microsoft.com/office/powerpoint/2010/main" val="151548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Course Reserves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5588000" cy="4495799"/>
          </a:xfrm>
        </p:spPr>
        <p:txBody>
          <a:bodyPr wrap="square" anchor="t">
            <a:normAutofit/>
          </a:bodyPr>
          <a:lstStyle/>
          <a:p>
            <a:r>
              <a:rPr lang="en-US" sz="1800" dirty="0"/>
              <a:t>Additional readings will be listed in Canvas under each module.</a:t>
            </a:r>
          </a:p>
          <a:p>
            <a:endParaRPr lang="en-US" sz="1800" dirty="0"/>
          </a:p>
          <a:p>
            <a:r>
              <a:rPr lang="en-US" sz="1800" dirty="0"/>
              <a:t>All reading materials are available in Course Reserves as electronic texts and hard copy (at the Marston’s library).</a:t>
            </a:r>
          </a:p>
          <a:p>
            <a:endParaRPr lang="en-US" sz="1800" dirty="0"/>
          </a:p>
          <a:p>
            <a:r>
              <a:rPr lang="en-US" sz="1800" dirty="0"/>
              <a:t>Access Course Reserves directly in Canvas.</a:t>
            </a:r>
          </a:p>
          <a:p>
            <a:pPr marL="0" indent="0">
              <a:buNone/>
            </a:pPr>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19</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E79B995F-26E1-3F56-597A-1A3BA9AFBB64}"/>
              </a:ext>
            </a:extLst>
          </p:cNvPr>
          <p:cNvPicPr>
            <a:picLocks noChangeAspect="1"/>
          </p:cNvPicPr>
          <p:nvPr/>
        </p:nvPicPr>
        <p:blipFill>
          <a:blip r:embed="rId2"/>
          <a:stretch>
            <a:fillRect/>
          </a:stretch>
        </p:blipFill>
        <p:spPr>
          <a:xfrm>
            <a:off x="6248400" y="1409703"/>
            <a:ext cx="5588000" cy="3674110"/>
          </a:xfrm>
          <a:prstGeom prst="rect">
            <a:avLst/>
          </a:prstGeom>
          <a:noFill/>
        </p:spPr>
      </p:pic>
      <p:sp>
        <p:nvSpPr>
          <p:cNvPr id="7" name="Rectangle 6">
            <a:extLst>
              <a:ext uri="{FF2B5EF4-FFF2-40B4-BE49-F238E27FC236}">
                <a16:creationId xmlns:a16="http://schemas.microsoft.com/office/drawing/2014/main" id="{9FA7B311-A9DB-4703-C050-9ADC6E3BA434}"/>
              </a:ext>
            </a:extLst>
          </p:cNvPr>
          <p:cNvSpPr/>
          <p:nvPr/>
        </p:nvSpPr>
        <p:spPr>
          <a:xfrm>
            <a:off x="6748670" y="2019304"/>
            <a:ext cx="745434" cy="177244"/>
          </a:xfrm>
          <a:prstGeom prst="rect">
            <a:avLst/>
          </a:prstGeom>
          <a:no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pc="100" dirty="0">
              <a:solidFill>
                <a:schemeClr val="bg1"/>
              </a:solidFill>
              <a:latin typeface="Helvetica Light" panose="020B0403020202020204" pitchFamily="34" charset="0"/>
            </a:endParaRPr>
          </a:p>
        </p:txBody>
      </p:sp>
      <p:pic>
        <p:nvPicPr>
          <p:cNvPr id="9" name="Picture 8" descr="Graphical user interface, text, application&#10;&#10;Description automatically generated">
            <a:extLst>
              <a:ext uri="{FF2B5EF4-FFF2-40B4-BE49-F238E27FC236}">
                <a16:creationId xmlns:a16="http://schemas.microsoft.com/office/drawing/2014/main" id="{705599C4-C394-7599-179D-71B20D4AA559}"/>
              </a:ext>
            </a:extLst>
          </p:cNvPr>
          <p:cNvPicPr>
            <a:picLocks noChangeAspect="1"/>
          </p:cNvPicPr>
          <p:nvPr/>
        </p:nvPicPr>
        <p:blipFill>
          <a:blip r:embed="rId3"/>
          <a:stretch>
            <a:fillRect/>
          </a:stretch>
        </p:blipFill>
        <p:spPr>
          <a:xfrm>
            <a:off x="5859372" y="2752080"/>
            <a:ext cx="5799228" cy="3541631"/>
          </a:xfrm>
          <a:prstGeom prst="rect">
            <a:avLst/>
          </a:prstGeom>
        </p:spPr>
      </p:pic>
    </p:spTree>
    <p:extLst>
      <p:ext uri="{BB962C8B-B14F-4D97-AF65-F5344CB8AC3E}">
        <p14:creationId xmlns:p14="http://schemas.microsoft.com/office/powerpoint/2010/main" val="127927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4F98-C3BA-22EF-9465-1EE49A96B2EE}"/>
              </a:ext>
            </a:extLst>
          </p:cNvPr>
          <p:cNvSpPr>
            <a:spLocks noGrp="1"/>
          </p:cNvSpPr>
          <p:nvPr>
            <p:ph type="title"/>
          </p:nvPr>
        </p:nvSpPr>
        <p:spPr/>
        <p:txBody>
          <a:bodyPr/>
          <a:lstStyle/>
          <a:p>
            <a:r>
              <a:rPr lang="en-US" dirty="0"/>
              <a:t>EEL 5840 – Fundamentals of Machine Learning</a:t>
            </a:r>
          </a:p>
        </p:txBody>
      </p:sp>
      <p:sp>
        <p:nvSpPr>
          <p:cNvPr id="3" name="Content Placeholder 2">
            <a:extLst>
              <a:ext uri="{FF2B5EF4-FFF2-40B4-BE49-F238E27FC236}">
                <a16:creationId xmlns:a16="http://schemas.microsoft.com/office/drawing/2014/main" id="{42106930-93D8-EE9B-5B9D-277BCA74168F}"/>
              </a:ext>
            </a:extLst>
          </p:cNvPr>
          <p:cNvSpPr>
            <a:spLocks noGrp="1"/>
          </p:cNvSpPr>
          <p:nvPr>
            <p:ph idx="10"/>
          </p:nvPr>
        </p:nvSpPr>
        <p:spPr>
          <a:xfrm>
            <a:off x="406402" y="2019303"/>
            <a:ext cx="11303516" cy="4260199"/>
          </a:xfrm>
        </p:spPr>
        <p:txBody>
          <a:bodyPr/>
          <a:lstStyle/>
          <a:p>
            <a:pPr marL="0" indent="0" algn="l">
              <a:buNone/>
            </a:pPr>
            <a:r>
              <a:rPr lang="en-US" sz="1800" b="1" i="0" u="none" strike="noStrike" baseline="0" dirty="0">
                <a:solidFill>
                  <a:srgbClr val="000000"/>
                </a:solidFill>
                <a:latin typeface="Cambria" panose="02040503050406030204" pitchFamily="18" charset="0"/>
              </a:rPr>
              <a:t>Course Objectives:</a:t>
            </a:r>
          </a:p>
          <a:p>
            <a:pPr marL="0" indent="0">
              <a:buNone/>
            </a:pPr>
            <a:r>
              <a:rPr lang="en-US" sz="1800" b="0" i="0" u="none" strike="noStrike" baseline="0" dirty="0">
                <a:solidFill>
                  <a:srgbClr val="000000"/>
                </a:solidFill>
                <a:latin typeface="Cambria" panose="02040503050406030204" pitchFamily="18" charset="0"/>
              </a:rPr>
              <a:t>Understand and utilize the concepts of machine learning for data science and electrical engineering. Focus on tools for multivariate data analysis and how to handle uncertain data with probability models. </a:t>
            </a:r>
          </a:p>
          <a:p>
            <a:pPr marL="0" indent="0">
              <a:buNone/>
            </a:pPr>
            <a:endParaRPr lang="en-US" sz="1800" dirty="0">
              <a:solidFill>
                <a:srgbClr val="000000"/>
              </a:solidFill>
              <a:latin typeface="Cambria" panose="02040503050406030204" pitchFamily="18" charset="0"/>
            </a:endParaRPr>
          </a:p>
          <a:p>
            <a:pPr marL="0" indent="0">
              <a:buNone/>
            </a:pPr>
            <a:r>
              <a:rPr lang="en-US" sz="1800" b="0" i="0" u="none" strike="noStrike" baseline="0" dirty="0">
                <a:solidFill>
                  <a:srgbClr val="000000"/>
                </a:solidFill>
                <a:latin typeface="Cambria" panose="02040503050406030204" pitchFamily="18" charset="0"/>
              </a:rPr>
              <a:t>Upon completion of this course, the student will be able to: </a:t>
            </a:r>
          </a:p>
          <a:p>
            <a:pPr lvl="1"/>
            <a:r>
              <a:rPr lang="en-US" sz="1800" b="0" i="0" u="none" strike="noStrike" baseline="0" dirty="0">
                <a:solidFill>
                  <a:srgbClr val="000000"/>
                </a:solidFill>
                <a:latin typeface="Cambria" panose="02040503050406030204" pitchFamily="18" charset="0"/>
              </a:rPr>
              <a:t>Identify relevant real-world problems as instances of canonical machine learning problems. </a:t>
            </a:r>
          </a:p>
          <a:p>
            <a:pPr lvl="1"/>
            <a:r>
              <a:rPr lang="en-US" sz="1800" b="0" i="0" u="none" strike="noStrike" baseline="0" dirty="0">
                <a:solidFill>
                  <a:srgbClr val="000000"/>
                </a:solidFill>
                <a:latin typeface="Cambria" panose="02040503050406030204" pitchFamily="18" charset="0"/>
              </a:rPr>
              <a:t>Design and implement effective strategies for data preprocessing. </a:t>
            </a:r>
          </a:p>
          <a:p>
            <a:pPr lvl="1"/>
            <a:r>
              <a:rPr lang="en-US" sz="1800" b="0" i="0" u="none" strike="noStrike" baseline="0" dirty="0">
                <a:solidFill>
                  <a:srgbClr val="000000"/>
                </a:solidFill>
                <a:latin typeface="Cambria" panose="02040503050406030204" pitchFamily="18" charset="0"/>
              </a:rPr>
              <a:t>Explain and utilize concepts of machine learning for data science and electrical engineering </a:t>
            </a:r>
          </a:p>
          <a:p>
            <a:pPr lvl="1"/>
            <a:r>
              <a:rPr lang="en-US" sz="1800" b="0" i="0" u="none" strike="noStrike" baseline="0" dirty="0">
                <a:solidFill>
                  <a:srgbClr val="000000"/>
                </a:solidFill>
                <a:latin typeface="Cambria" panose="02040503050406030204" pitchFamily="18" charset="0"/>
              </a:rPr>
              <a:t>Compare and contrast evaluation metrics </a:t>
            </a:r>
            <a:endParaRPr lang="en-US" sz="1800" dirty="0">
              <a:solidFill>
                <a:srgbClr val="000000"/>
              </a:solidFill>
              <a:latin typeface="Cambria" panose="02040503050406030204" pitchFamily="18" charset="0"/>
            </a:endParaRPr>
          </a:p>
          <a:p>
            <a:pPr lvl="1"/>
            <a:endParaRPr lang="en-US" sz="1800" b="0" i="0" u="none" strike="noStrike" baseline="0" dirty="0">
              <a:solidFill>
                <a:srgbClr val="000000"/>
              </a:solidFill>
              <a:latin typeface="Cambria" panose="02040503050406030204" pitchFamily="18" charset="0"/>
            </a:endParaRPr>
          </a:p>
          <a:p>
            <a:pPr marL="0" indent="0" algn="l">
              <a:buNone/>
            </a:pPr>
            <a:r>
              <a:rPr lang="en-US" sz="1800" b="1" i="0" dirty="0">
                <a:solidFill>
                  <a:schemeClr val="accent3"/>
                </a:solidFill>
                <a:effectLst/>
                <a:latin typeface="Helvetica Neue"/>
              </a:rPr>
              <a:t>This course relies mostly on foundational machine </a:t>
            </a:r>
            <a:r>
              <a:rPr lang="en-US" sz="1800" b="1" dirty="0">
                <a:solidFill>
                  <a:schemeClr val="accent3"/>
                </a:solidFill>
                <a:latin typeface="Helvetica Neue"/>
              </a:rPr>
              <a:t>l</a:t>
            </a:r>
            <a:r>
              <a:rPr lang="en-US" sz="1800" b="1" i="0" dirty="0">
                <a:solidFill>
                  <a:schemeClr val="accent3"/>
                </a:solidFill>
                <a:effectLst/>
                <a:latin typeface="Helvetica Neue"/>
              </a:rPr>
              <a:t>earning </a:t>
            </a:r>
            <a:r>
              <a:rPr lang="en-US" sz="1800" b="1" i="0" u="sng" dirty="0">
                <a:solidFill>
                  <a:schemeClr val="accent3"/>
                </a:solidFill>
                <a:effectLst/>
                <a:latin typeface="Helvetica Neue"/>
              </a:rPr>
              <a:t>math</a:t>
            </a:r>
            <a:r>
              <a:rPr lang="en-US" sz="1800" b="1" i="0" dirty="0">
                <a:solidFill>
                  <a:schemeClr val="accent3"/>
                </a:solidFill>
                <a:effectLst/>
                <a:latin typeface="Helvetica Neue"/>
              </a:rPr>
              <a:t> but </a:t>
            </a:r>
            <a:r>
              <a:rPr lang="en-US" sz="1800" b="1" i="0" u="sng" dirty="0">
                <a:solidFill>
                  <a:schemeClr val="accent3"/>
                </a:solidFill>
                <a:effectLst/>
                <a:latin typeface="Helvetica Neue"/>
              </a:rPr>
              <a:t>also programming</a:t>
            </a:r>
            <a:r>
              <a:rPr lang="en-US" sz="1800" b="1" i="0" dirty="0">
                <a:solidFill>
                  <a:schemeClr val="accent3"/>
                </a:solidFill>
                <a:effectLst/>
                <a:latin typeface="Helvetica Neue"/>
              </a:rPr>
              <a:t>!</a:t>
            </a:r>
            <a:endParaRPr lang="en-US" sz="1800" b="0" i="0" dirty="0">
              <a:solidFill>
                <a:schemeClr val="accent3"/>
              </a:solidFill>
              <a:effectLst/>
              <a:latin typeface="Helvetica Neue"/>
            </a:endParaRPr>
          </a:p>
          <a:p>
            <a:pPr lvl="1"/>
            <a:r>
              <a:rPr lang="en-US" sz="1800" b="0" i="0" dirty="0">
                <a:solidFill>
                  <a:srgbClr val="000000"/>
                </a:solidFill>
                <a:effectLst/>
                <a:latin typeface="Helvetica Neue"/>
              </a:rPr>
              <a:t>We will use Python for in-class examples, class assignments and the final project.</a:t>
            </a:r>
            <a:endParaRPr lang="en-US" sz="1800" dirty="0"/>
          </a:p>
        </p:txBody>
      </p:sp>
      <p:sp>
        <p:nvSpPr>
          <p:cNvPr id="4" name="Footer Placeholder 3">
            <a:extLst>
              <a:ext uri="{FF2B5EF4-FFF2-40B4-BE49-F238E27FC236}">
                <a16:creationId xmlns:a16="http://schemas.microsoft.com/office/drawing/2014/main" id="{039CCDB5-C017-A4DF-3238-313CCA6C3642}"/>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1FBEDF33-7FF2-9D35-A8AB-9A94733F3DB0}"/>
              </a:ext>
            </a:extLst>
          </p:cNvPr>
          <p:cNvSpPr>
            <a:spLocks noGrp="1"/>
          </p:cNvSpPr>
          <p:nvPr>
            <p:ph type="sldNum" sz="quarter" idx="12"/>
          </p:nvPr>
        </p:nvSpPr>
        <p:spPr/>
        <p:txBody>
          <a:bodyPr/>
          <a:lstStyle/>
          <a:p>
            <a:fld id="{E17B9F45-1FE4-7346-86C6-EA0766363EB2}" type="slidenum">
              <a:rPr lang="en-US" smtClean="0"/>
              <a:t>2</a:t>
            </a:fld>
            <a:endParaRPr lang="en-US"/>
          </a:p>
        </p:txBody>
      </p:sp>
      <p:sp>
        <p:nvSpPr>
          <p:cNvPr id="6" name="Rectangle 5">
            <a:extLst>
              <a:ext uri="{FF2B5EF4-FFF2-40B4-BE49-F238E27FC236}">
                <a16:creationId xmlns:a16="http://schemas.microsoft.com/office/drawing/2014/main" id="{F8457347-37D7-7D1A-CBCF-ACD93AA83433}"/>
              </a:ext>
            </a:extLst>
          </p:cNvPr>
          <p:cNvSpPr/>
          <p:nvPr/>
        </p:nvSpPr>
        <p:spPr>
          <a:xfrm>
            <a:off x="406402" y="3181739"/>
            <a:ext cx="11303516" cy="2043404"/>
          </a:xfrm>
          <a:prstGeom prst="rect">
            <a:avLst/>
          </a:prstGeom>
          <a:noFill/>
          <a:ln>
            <a:solidFill>
              <a:srgbClr val="0021A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pc="100" dirty="0">
              <a:noFill/>
              <a:latin typeface="Helvetica Light" panose="020B0403020202020204" pitchFamily="34" charset="0"/>
            </a:endParaRPr>
          </a:p>
        </p:txBody>
      </p:sp>
    </p:spTree>
    <p:extLst>
      <p:ext uri="{BB962C8B-B14F-4D97-AF65-F5344CB8AC3E}">
        <p14:creationId xmlns:p14="http://schemas.microsoft.com/office/powerpoint/2010/main" val="176707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a:xfrm>
            <a:off x="406400" y="6515103"/>
            <a:ext cx="4114800" cy="365125"/>
          </a:xfrm>
        </p:spPr>
        <p:txBody>
          <a:bodyPr anchor="t">
            <a:normAutofit/>
          </a:bodyPr>
          <a:lstStyle/>
          <a:p>
            <a:pPr>
              <a:spcAft>
                <a:spcPts val="600"/>
              </a:spcAft>
            </a:pPr>
            <a:r>
              <a:rPr lang="en-US"/>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20</a:t>
            </a:fld>
            <a:endParaRPr lang="en-US"/>
          </a:p>
        </p:txBody>
      </p:sp>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118173" y="876301"/>
            <a:ext cx="3062354" cy="2314160"/>
          </a:xfrm>
        </p:spPr>
        <p:txBody>
          <a:bodyPr wrap="square" anchor="ctr">
            <a:normAutofit/>
          </a:bodyPr>
          <a:lstStyle/>
          <a:p>
            <a:r>
              <a:rPr lang="en-US" dirty="0"/>
              <a:t>Course </a:t>
            </a:r>
            <a:br>
              <a:rPr lang="en-US" dirty="0"/>
            </a:br>
            <a:r>
              <a:rPr lang="en-US" dirty="0"/>
              <a:t>Schedule</a:t>
            </a:r>
          </a:p>
        </p:txBody>
      </p:sp>
      <p:graphicFrame>
        <p:nvGraphicFramePr>
          <p:cNvPr id="6" name="Content Placeholder 5">
            <a:extLst>
              <a:ext uri="{FF2B5EF4-FFF2-40B4-BE49-F238E27FC236}">
                <a16:creationId xmlns:a16="http://schemas.microsoft.com/office/drawing/2014/main" id="{7332F517-08F4-9649-AA0E-804B7F47E214}"/>
              </a:ext>
            </a:extLst>
          </p:cNvPr>
          <p:cNvGraphicFramePr>
            <a:graphicFrameLocks noGrp="1"/>
          </p:cNvGraphicFramePr>
          <p:nvPr>
            <p:ph type="tbl" sz="quarter" idx="13"/>
            <p:extLst>
              <p:ext uri="{D42A27DB-BD31-4B8C-83A1-F6EECF244321}">
                <p14:modId xmlns:p14="http://schemas.microsoft.com/office/powerpoint/2010/main" val="3365065862"/>
              </p:ext>
            </p:extLst>
          </p:nvPr>
        </p:nvGraphicFramePr>
        <p:xfrm>
          <a:off x="2086661" y="1025766"/>
          <a:ext cx="10006507" cy="5699760"/>
        </p:xfrm>
        <a:graphic>
          <a:graphicData uri="http://schemas.openxmlformats.org/drawingml/2006/table">
            <a:tbl>
              <a:tblPr firstRow="1" firstCol="1" bandRow="1">
                <a:tableStyleId>{00A15C55-8517-42AA-B614-E9B94910E393}</a:tableStyleId>
              </a:tblPr>
              <a:tblGrid>
                <a:gridCol w="2266676">
                  <a:extLst>
                    <a:ext uri="{9D8B030D-6E8A-4147-A177-3AD203B41FA5}">
                      <a16:colId xmlns:a16="http://schemas.microsoft.com/office/drawing/2014/main" val="848433600"/>
                    </a:ext>
                  </a:extLst>
                </a:gridCol>
                <a:gridCol w="1375770">
                  <a:extLst>
                    <a:ext uri="{9D8B030D-6E8A-4147-A177-3AD203B41FA5}">
                      <a16:colId xmlns:a16="http://schemas.microsoft.com/office/drawing/2014/main" val="2978572520"/>
                    </a:ext>
                  </a:extLst>
                </a:gridCol>
                <a:gridCol w="1131498">
                  <a:extLst>
                    <a:ext uri="{9D8B030D-6E8A-4147-A177-3AD203B41FA5}">
                      <a16:colId xmlns:a16="http://schemas.microsoft.com/office/drawing/2014/main" val="668709097"/>
                    </a:ext>
                  </a:extLst>
                </a:gridCol>
                <a:gridCol w="5036437">
                  <a:extLst>
                    <a:ext uri="{9D8B030D-6E8A-4147-A177-3AD203B41FA5}">
                      <a16:colId xmlns:a16="http://schemas.microsoft.com/office/drawing/2014/main" val="3894152711"/>
                    </a:ext>
                  </a:extLst>
                </a:gridCol>
                <a:gridCol w="196126">
                  <a:extLst>
                    <a:ext uri="{9D8B030D-6E8A-4147-A177-3AD203B41FA5}">
                      <a16:colId xmlns:a16="http://schemas.microsoft.com/office/drawing/2014/main" val="2585591095"/>
                    </a:ext>
                  </a:extLst>
                </a:gridCol>
              </a:tblGrid>
              <a:tr h="141800">
                <a:tc>
                  <a:txBody>
                    <a:bodyPr/>
                    <a:lstStyle/>
                    <a:p>
                      <a:pPr marL="0" marR="0" algn="ctr">
                        <a:spcBef>
                          <a:spcPts val="0"/>
                        </a:spcBef>
                        <a:spcAft>
                          <a:spcPts val="0"/>
                        </a:spcAft>
                      </a:pPr>
                      <a:r>
                        <a:rPr lang="en-US" sz="1100" dirty="0">
                          <a:effectLst/>
                        </a:rPr>
                        <a:t>Module</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dirty="0">
                          <a:effectLst/>
                        </a:rPr>
                        <a:t>Lecture</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dirty="0">
                          <a:effectLst/>
                        </a:rPr>
                        <a:t>Day</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dirty="0">
                          <a:effectLst/>
                        </a:rPr>
                        <a:t>Topic/s</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39124718"/>
                  </a:ext>
                </a:extLst>
              </a:tr>
              <a:tr h="607409">
                <a:tc>
                  <a:txBody>
                    <a:bodyPr/>
                    <a:lstStyle/>
                    <a:p>
                      <a:pPr marL="0" marR="0" algn="ctr">
                        <a:spcBef>
                          <a:spcPts val="0"/>
                        </a:spcBef>
                        <a:spcAft>
                          <a:spcPts val="0"/>
                        </a:spcAft>
                      </a:pPr>
                      <a:r>
                        <a:rPr lang="en-US" sz="1100">
                          <a:effectLst/>
                        </a:rPr>
                        <a:t>1. Introduction to Machine Learning</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dirty="0">
                          <a:effectLst/>
                        </a:rPr>
                        <a:t>1</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08/25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What is Machine Learning?</a:t>
                      </a:r>
                    </a:p>
                    <a:p>
                      <a:pPr marL="342900" marR="0" lvl="0" indent="-342900">
                        <a:spcBef>
                          <a:spcPts val="0"/>
                        </a:spcBef>
                        <a:spcAft>
                          <a:spcPts val="0"/>
                        </a:spcAft>
                        <a:buFont typeface="Symbol" panose="05050102010706020507" pitchFamily="18" charset="2"/>
                        <a:buChar char=""/>
                      </a:pPr>
                      <a:r>
                        <a:rPr lang="en-US" sz="1100">
                          <a:effectLst/>
                        </a:rPr>
                        <a:t>Introduction to Git, Jupyter Notebooks and Python</a:t>
                      </a:r>
                    </a:p>
                    <a:p>
                      <a:pPr marL="342900" marR="0" lvl="0" indent="-342900">
                        <a:spcBef>
                          <a:spcPts val="0"/>
                        </a:spcBef>
                        <a:spcAft>
                          <a:spcPts val="0"/>
                        </a:spcAft>
                        <a:buFont typeface="Symbol" panose="05050102010706020507" pitchFamily="18" charset="2"/>
                        <a:buChar char=""/>
                      </a:pPr>
                      <a:r>
                        <a:rPr lang="en-US" sz="1100">
                          <a:effectLst/>
                        </a:rPr>
                        <a:t>Types of learning</a:t>
                      </a:r>
                    </a:p>
                    <a:p>
                      <a:pPr marL="342900" marR="0" lvl="0" indent="-342900">
                        <a:spcBef>
                          <a:spcPts val="0"/>
                        </a:spcBef>
                        <a:spcAft>
                          <a:spcPts val="0"/>
                        </a:spcAft>
                        <a:buFont typeface="Symbol" panose="05050102010706020507" pitchFamily="18" charset="2"/>
                        <a:buChar char=""/>
                      </a:pPr>
                      <a:r>
                        <a:rPr lang="en-US" sz="1100">
                          <a:effectLst/>
                        </a:rPr>
                        <a:t>Introduction to Supervised Learning with linear regression</a:t>
                      </a:r>
                    </a:p>
                    <a:p>
                      <a:pPr marL="342900" marR="0" lvl="0" indent="-342900">
                        <a:spcBef>
                          <a:spcPts val="0"/>
                        </a:spcBef>
                        <a:spcAft>
                          <a:spcPts val="0"/>
                        </a:spcAft>
                        <a:buFont typeface="Symbol" panose="05050102010706020507" pitchFamily="18" charset="2"/>
                        <a:buChar char=""/>
                      </a:pPr>
                      <a:r>
                        <a:rPr lang="en-US" sz="1100">
                          <a:effectLst/>
                        </a:rPr>
                        <a:t>Model selection; Occam’s Razor</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225739943"/>
                  </a:ext>
                </a:extLst>
              </a:tr>
              <a:tr h="491007">
                <a:tc rowSpan="2">
                  <a:txBody>
                    <a:bodyPr/>
                    <a:lstStyle/>
                    <a:p>
                      <a:pPr marL="0" marR="0" algn="ctr">
                        <a:spcBef>
                          <a:spcPts val="0"/>
                        </a:spcBef>
                        <a:spcAft>
                          <a:spcPts val="0"/>
                        </a:spcAft>
                      </a:pPr>
                      <a:r>
                        <a:rPr lang="en-US" sz="1100">
                          <a:effectLst/>
                        </a:rPr>
                        <a:t> </a:t>
                      </a:r>
                    </a:p>
                    <a:p>
                      <a:pPr marL="0" marR="0" algn="ctr">
                        <a:spcBef>
                          <a:spcPts val="0"/>
                        </a:spcBef>
                        <a:spcAft>
                          <a:spcPts val="0"/>
                        </a:spcAft>
                      </a:pPr>
                      <a:r>
                        <a:rPr lang="en-US" sz="1100">
                          <a:effectLst/>
                        </a:rPr>
                        <a:t>2. Experimental Design and Analysis</a:t>
                      </a:r>
                    </a:p>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2</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08/30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Generalization</a:t>
                      </a:r>
                    </a:p>
                    <a:p>
                      <a:pPr marL="342900" marR="0" lvl="0" indent="-342900">
                        <a:spcBef>
                          <a:spcPts val="0"/>
                        </a:spcBef>
                        <a:spcAft>
                          <a:spcPts val="0"/>
                        </a:spcAft>
                        <a:buFont typeface="Symbol" panose="05050102010706020507" pitchFamily="18" charset="2"/>
                        <a:buChar char=""/>
                      </a:pPr>
                      <a:r>
                        <a:rPr lang="en-US" sz="1100">
                          <a:effectLst/>
                        </a:rPr>
                        <a:t>Regularization</a:t>
                      </a:r>
                    </a:p>
                    <a:p>
                      <a:pPr marL="342900" marR="0" lvl="0" indent="-342900">
                        <a:spcBef>
                          <a:spcPts val="0"/>
                        </a:spcBef>
                        <a:spcAft>
                          <a:spcPts val="0"/>
                        </a:spcAft>
                        <a:buFont typeface="Symbol" panose="05050102010706020507" pitchFamily="18" charset="2"/>
                        <a:buChar char=""/>
                      </a:pPr>
                      <a:r>
                        <a:rPr lang="en-US" sz="1100">
                          <a:effectLst/>
                        </a:rPr>
                        <a:t>The Bias-Variance Trade-Off</a:t>
                      </a:r>
                    </a:p>
                    <a:p>
                      <a:pPr marL="342900" marR="0" lvl="0" indent="-342900">
                        <a:spcBef>
                          <a:spcPts val="0"/>
                        </a:spcBef>
                        <a:spcAft>
                          <a:spcPts val="0"/>
                        </a:spcAft>
                        <a:buFont typeface="Symbol" panose="05050102010706020507" pitchFamily="18" charset="2"/>
                        <a:buChar char=""/>
                      </a:pPr>
                      <a:r>
                        <a:rPr lang="en-US" sz="1100">
                          <a:effectLst/>
                        </a:rPr>
                        <a:t>The No Free Lunch Theorem</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646541802"/>
                  </a:ext>
                </a:extLst>
              </a:tr>
              <a:tr h="374604">
                <a:tc vMerge="1">
                  <a:txBody>
                    <a:bodyPr/>
                    <a:lstStyle/>
                    <a:p>
                      <a:endParaRPr lang="en-US"/>
                    </a:p>
                  </a:txBody>
                  <a:tcPr/>
                </a:tc>
                <a:tc>
                  <a:txBody>
                    <a:bodyPr/>
                    <a:lstStyle/>
                    <a:p>
                      <a:pPr marL="0" marR="0" algn="ctr">
                        <a:spcBef>
                          <a:spcPts val="0"/>
                        </a:spcBef>
                        <a:spcAft>
                          <a:spcPts val="0"/>
                        </a:spcAft>
                      </a:pPr>
                      <a:r>
                        <a:rPr lang="en-US" sz="1100">
                          <a:effectLst/>
                        </a:rPr>
                        <a:t>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09/01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Experimental Design</a:t>
                      </a:r>
                    </a:p>
                    <a:p>
                      <a:pPr marL="342900" marR="0" lvl="0" indent="-342900">
                        <a:spcBef>
                          <a:spcPts val="0"/>
                        </a:spcBef>
                        <a:spcAft>
                          <a:spcPts val="0"/>
                        </a:spcAft>
                        <a:buFont typeface="Symbol" panose="05050102010706020507" pitchFamily="18" charset="2"/>
                        <a:buChar char=""/>
                      </a:pPr>
                      <a:r>
                        <a:rPr lang="en-US" sz="1100">
                          <a:effectLst/>
                        </a:rPr>
                        <a:t>Hyperparameter tuning; Cross-validation</a:t>
                      </a:r>
                    </a:p>
                    <a:p>
                      <a:pPr marL="342900" marR="0" lvl="0" indent="-342900">
                        <a:spcBef>
                          <a:spcPts val="0"/>
                        </a:spcBef>
                        <a:spcAft>
                          <a:spcPts val="0"/>
                        </a:spcAft>
                        <a:buFont typeface="Symbol" panose="05050102010706020507" pitchFamily="18" charset="2"/>
                        <a:buChar char=""/>
                      </a:pPr>
                      <a:r>
                        <a:rPr lang="en-US" sz="1100">
                          <a:effectLst/>
                        </a:rPr>
                        <a:t>The Curse of Dimensionality</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266520866"/>
                  </a:ext>
                </a:extLst>
              </a:tr>
              <a:tr h="258202">
                <a:tc rowSpan="3">
                  <a:txBody>
                    <a:bodyPr/>
                    <a:lstStyle/>
                    <a:p>
                      <a:pPr marL="0" marR="0" algn="ctr">
                        <a:spcBef>
                          <a:spcPts val="0"/>
                        </a:spcBef>
                        <a:spcAft>
                          <a:spcPts val="0"/>
                        </a:spcAft>
                      </a:pPr>
                      <a:r>
                        <a:rPr lang="en-US" sz="1100">
                          <a:effectLst/>
                        </a:rPr>
                        <a:t>3. Bayesian Learning</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4</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09/06</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Maximum Likelihood Estimation (MLE)</a:t>
                      </a:r>
                    </a:p>
                    <a:p>
                      <a:pPr marL="342900" marR="0" lvl="0" indent="-342900">
                        <a:spcBef>
                          <a:spcPts val="0"/>
                        </a:spcBef>
                        <a:spcAft>
                          <a:spcPts val="0"/>
                        </a:spcAft>
                        <a:buFont typeface="Symbol" panose="05050102010706020507" pitchFamily="18" charset="2"/>
                        <a:buChar char=""/>
                      </a:pPr>
                      <a:r>
                        <a:rPr lang="en-US" sz="1100">
                          <a:effectLst/>
                        </a:rPr>
                        <a:t>Maximum A Posteriori (MAP)</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340444838"/>
                  </a:ext>
                </a:extLst>
              </a:tr>
              <a:tr h="141800">
                <a:tc vMerge="1">
                  <a:txBody>
                    <a:bodyPr/>
                    <a:lstStyle/>
                    <a:p>
                      <a:endParaRPr lang="en-US"/>
                    </a:p>
                  </a:txBody>
                  <a:tcPr/>
                </a:tc>
                <a:tc>
                  <a:txBody>
                    <a:bodyPr/>
                    <a:lstStyle/>
                    <a:p>
                      <a:pPr marL="0" marR="0" algn="ctr">
                        <a:spcBef>
                          <a:spcPts val="0"/>
                        </a:spcBef>
                        <a:spcAft>
                          <a:spcPts val="0"/>
                        </a:spcAft>
                      </a:pPr>
                      <a:r>
                        <a:rPr lang="en-US" sz="1100">
                          <a:effectLst/>
                        </a:rPr>
                        <a:t>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09/08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Bayesian Prior Equivalence</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506972668"/>
                  </a:ext>
                </a:extLst>
              </a:tr>
              <a:tr h="374604">
                <a:tc vMerge="1">
                  <a:txBody>
                    <a:bodyPr/>
                    <a:lstStyle/>
                    <a:p>
                      <a:endParaRPr lang="en-US"/>
                    </a:p>
                  </a:txBody>
                  <a:tcPr/>
                </a:tc>
                <a:tc>
                  <a:txBody>
                    <a:bodyPr/>
                    <a:lstStyle/>
                    <a:p>
                      <a:pPr marL="0" marR="0" algn="ctr">
                        <a:spcBef>
                          <a:spcPts val="0"/>
                        </a:spcBef>
                        <a:spcAft>
                          <a:spcPts val="0"/>
                        </a:spcAft>
                      </a:pPr>
                      <a:r>
                        <a:rPr lang="en-US" sz="1100">
                          <a:effectLst/>
                        </a:rPr>
                        <a:t>6</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09/13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HiperGator help session</a:t>
                      </a:r>
                    </a:p>
                    <a:p>
                      <a:pPr marL="342900" marR="0" lvl="0" indent="-342900">
                        <a:spcBef>
                          <a:spcPts val="0"/>
                        </a:spcBef>
                        <a:spcAft>
                          <a:spcPts val="0"/>
                        </a:spcAft>
                        <a:buFont typeface="Symbol" panose="05050102010706020507" pitchFamily="18" charset="2"/>
                        <a:buChar char=""/>
                      </a:pPr>
                      <a:r>
                        <a:rPr lang="en-US" sz="1100">
                          <a:effectLst/>
                        </a:rPr>
                        <a:t>Introduction to Classification</a:t>
                      </a:r>
                    </a:p>
                    <a:p>
                      <a:pPr marL="342900" marR="0" lvl="0" indent="-342900">
                        <a:spcBef>
                          <a:spcPts val="0"/>
                        </a:spcBef>
                        <a:spcAft>
                          <a:spcPts val="0"/>
                        </a:spcAft>
                        <a:buFont typeface="Symbol" panose="05050102010706020507" pitchFamily="18" charset="2"/>
                        <a:buChar char=""/>
                      </a:pPr>
                      <a:r>
                        <a:rPr lang="en-US" sz="1100">
                          <a:effectLst/>
                        </a:rPr>
                        <a:t>Naïve Bayes Classifier</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874632107"/>
                  </a:ext>
                </a:extLst>
              </a:tr>
              <a:tr h="374604">
                <a:tc rowSpan="2">
                  <a:txBody>
                    <a:bodyPr/>
                    <a:lstStyle/>
                    <a:p>
                      <a:pPr marL="0" marR="0" algn="ctr">
                        <a:spcBef>
                          <a:spcPts val="0"/>
                        </a:spcBef>
                        <a:spcAft>
                          <a:spcPts val="0"/>
                        </a:spcAft>
                      </a:pPr>
                      <a:r>
                        <a:rPr lang="en-US" sz="1100">
                          <a:effectLst/>
                        </a:rPr>
                        <a:t>4. Generative Classification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09/15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pt-PT" sz="1100">
                          <a:effectLst/>
                        </a:rPr>
                        <a:t>Mixture Models</a:t>
                      </a:r>
                      <a:endParaRPr lang="en-US" sz="1100">
                        <a:effectLst/>
                      </a:endParaRPr>
                    </a:p>
                    <a:p>
                      <a:pPr marL="342900" marR="0" lvl="0" indent="-342900">
                        <a:spcBef>
                          <a:spcPts val="0"/>
                        </a:spcBef>
                        <a:spcAft>
                          <a:spcPts val="0"/>
                        </a:spcAft>
                        <a:buFont typeface="Symbol" panose="05050102010706020507" pitchFamily="18" charset="2"/>
                        <a:buChar char=""/>
                      </a:pPr>
                      <a:r>
                        <a:rPr lang="pt-PT" sz="1100">
                          <a:effectLst/>
                        </a:rPr>
                        <a:t>Expectation-Maximization (EM) algorithm</a:t>
                      </a:r>
                      <a:endParaRPr lang="en-US" sz="1100">
                        <a:effectLst/>
                      </a:endParaRPr>
                    </a:p>
                    <a:p>
                      <a:pPr marL="342900" marR="0" lvl="0" indent="-342900">
                        <a:spcBef>
                          <a:spcPts val="0"/>
                        </a:spcBef>
                        <a:spcAft>
                          <a:spcPts val="0"/>
                        </a:spcAft>
                        <a:buFont typeface="Symbol" panose="05050102010706020507" pitchFamily="18" charset="2"/>
                        <a:buChar char=""/>
                      </a:pPr>
                      <a:r>
                        <a:rPr lang="en-US" sz="1100">
                          <a:effectLst/>
                        </a:rPr>
                        <a:t>Gaussian Mixture Models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43846536"/>
                  </a:ext>
                </a:extLst>
              </a:tr>
              <a:tr h="258202">
                <a:tc vMerge="1">
                  <a:txBody>
                    <a:bodyPr/>
                    <a:lstStyle/>
                    <a:p>
                      <a:endParaRPr lang="en-US"/>
                    </a:p>
                  </a:txBody>
                  <a:tcPr/>
                </a:tc>
                <a:tc>
                  <a:txBody>
                    <a:bodyPr/>
                    <a:lstStyle/>
                    <a:p>
                      <a:pPr marL="0" marR="0" algn="ctr">
                        <a:spcBef>
                          <a:spcPts val="0"/>
                        </a:spcBef>
                        <a:spcAft>
                          <a:spcPts val="0"/>
                        </a:spcAft>
                      </a:pPr>
                      <a:r>
                        <a:rPr lang="en-US" sz="1100">
                          <a:effectLst/>
                        </a:rPr>
                        <a:t>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09/20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Evaluation Metrics</a:t>
                      </a:r>
                    </a:p>
                    <a:p>
                      <a:pPr marL="342900" marR="0" lvl="0" indent="-342900">
                        <a:spcBef>
                          <a:spcPts val="0"/>
                        </a:spcBef>
                        <a:spcAft>
                          <a:spcPts val="0"/>
                        </a:spcAft>
                        <a:buFont typeface="Symbol" panose="05050102010706020507" pitchFamily="18" charset="2"/>
                        <a:buChar char=""/>
                      </a:pPr>
                      <a:r>
                        <a:rPr lang="en-US" sz="1100">
                          <a:effectLst/>
                        </a:rPr>
                        <a:t>Final Project Discussion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040998309"/>
                  </a:ext>
                </a:extLst>
              </a:tr>
              <a:tr h="374604">
                <a:tc>
                  <a:txBody>
                    <a:bodyPr/>
                    <a:lstStyle/>
                    <a:p>
                      <a:pPr marL="0" marR="0" algn="ctr">
                        <a:spcBef>
                          <a:spcPts val="0"/>
                        </a:spcBef>
                        <a:spcAft>
                          <a:spcPts val="0"/>
                        </a:spcAft>
                      </a:pPr>
                      <a:r>
                        <a:rPr lang="en-US" sz="1100">
                          <a:effectLst/>
                        </a:rPr>
                        <a:t>5. Non-parametric Learning</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9</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09/22</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K-Means Clustering</a:t>
                      </a:r>
                    </a:p>
                    <a:p>
                      <a:pPr marL="342900" marR="0" lvl="0" indent="-342900">
                        <a:spcBef>
                          <a:spcPts val="0"/>
                        </a:spcBef>
                        <a:spcAft>
                          <a:spcPts val="0"/>
                        </a:spcAft>
                        <a:buFont typeface="Symbol" panose="05050102010706020507" pitchFamily="18" charset="2"/>
                        <a:buChar char=""/>
                      </a:pPr>
                      <a:r>
                        <a:rPr lang="en-US" sz="1100">
                          <a:effectLst/>
                        </a:rPr>
                        <a:t>Cluster Validity Metrics</a:t>
                      </a:r>
                    </a:p>
                    <a:p>
                      <a:pPr marL="342900" marR="0" lvl="0" indent="-342900">
                        <a:spcBef>
                          <a:spcPts val="0"/>
                        </a:spcBef>
                        <a:spcAft>
                          <a:spcPts val="0"/>
                        </a:spcAft>
                        <a:buFont typeface="Symbol" panose="05050102010706020507" pitchFamily="18" charset="2"/>
                        <a:buChar char=""/>
                      </a:pPr>
                      <a:r>
                        <a:rPr lang="en-US" sz="1100">
                          <a:effectLst/>
                        </a:rPr>
                        <a:t>K-Nearest Neighbors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dirty="0">
                          <a:effectLst/>
                        </a:rPr>
                        <a:t> </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87852028"/>
                  </a:ext>
                </a:extLst>
              </a:tr>
              <a:tr h="258202">
                <a:tc rowSpan="3">
                  <a:txBody>
                    <a:bodyPr/>
                    <a:lstStyle/>
                    <a:p>
                      <a:pPr marL="0" marR="0" algn="ctr">
                        <a:spcBef>
                          <a:spcPts val="0"/>
                        </a:spcBef>
                        <a:spcAft>
                          <a:spcPts val="0"/>
                        </a:spcAft>
                      </a:pPr>
                      <a:r>
                        <a:rPr lang="en-US" sz="1100">
                          <a:effectLst/>
                        </a:rPr>
                        <a:t>6. Discriminative Classification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10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09/27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Linear Discriminant Functions</a:t>
                      </a:r>
                    </a:p>
                    <a:p>
                      <a:pPr marL="342900" marR="0" lvl="0" indent="-342900">
                        <a:spcBef>
                          <a:spcPts val="0"/>
                        </a:spcBef>
                        <a:spcAft>
                          <a:spcPts val="0"/>
                        </a:spcAft>
                        <a:buFont typeface="Symbol" panose="05050102010706020507" pitchFamily="18" charset="2"/>
                        <a:buChar char=""/>
                      </a:pPr>
                      <a:r>
                        <a:rPr lang="en-US" sz="1100">
                          <a:effectLst/>
                        </a:rPr>
                        <a:t>Fisher’s Linear Discriminant Analysis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52817300"/>
                  </a:ext>
                </a:extLst>
              </a:tr>
              <a:tr h="258202">
                <a:tc vMerge="1">
                  <a:txBody>
                    <a:bodyPr/>
                    <a:lstStyle/>
                    <a:p>
                      <a:endParaRPr lang="en-US"/>
                    </a:p>
                  </a:txBody>
                  <a:tcPr/>
                </a:tc>
                <a:tc>
                  <a:txBody>
                    <a:bodyPr/>
                    <a:lstStyle/>
                    <a:p>
                      <a:pPr marL="0" marR="0" algn="ctr">
                        <a:spcBef>
                          <a:spcPts val="0"/>
                        </a:spcBef>
                        <a:spcAft>
                          <a:spcPts val="0"/>
                        </a:spcAft>
                      </a:pPr>
                      <a:r>
                        <a:rPr lang="en-US" sz="1100">
                          <a:effectLst/>
                        </a:rPr>
                        <a:t>11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09/29</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The Perceptron Algorithm</a:t>
                      </a:r>
                    </a:p>
                    <a:p>
                      <a:pPr marL="342900" marR="0" lvl="0" indent="-342900">
                        <a:spcBef>
                          <a:spcPts val="0"/>
                        </a:spcBef>
                        <a:spcAft>
                          <a:spcPts val="0"/>
                        </a:spcAft>
                        <a:buFont typeface="Symbol" panose="05050102010706020507" pitchFamily="18" charset="2"/>
                        <a:buChar char=""/>
                      </a:pPr>
                      <a:r>
                        <a:rPr lang="en-US" sz="1100">
                          <a:effectLst/>
                        </a:rPr>
                        <a:t>Logistic Discrimination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97630497"/>
                  </a:ext>
                </a:extLst>
              </a:tr>
              <a:tr h="141800">
                <a:tc vMerge="1">
                  <a:txBody>
                    <a:bodyPr/>
                    <a:lstStyle/>
                    <a:p>
                      <a:endParaRPr lang="en-US"/>
                    </a:p>
                  </a:txBody>
                  <a:tcPr/>
                </a:tc>
                <a:tc>
                  <a:txBody>
                    <a:bodyPr/>
                    <a:lstStyle/>
                    <a:p>
                      <a:pPr marL="0" marR="0" algn="ctr">
                        <a:spcBef>
                          <a:spcPts val="0"/>
                        </a:spcBef>
                        <a:spcAft>
                          <a:spcPts val="0"/>
                        </a:spcAft>
                      </a:pPr>
                      <a:r>
                        <a:rPr lang="en-US" sz="1100">
                          <a:effectLst/>
                        </a:rPr>
                        <a:t>12</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10/04</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Midterm Exam Review</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398539105"/>
                  </a:ext>
                </a:extLst>
              </a:tr>
              <a:tr h="258202">
                <a:tc gridSpan="5">
                  <a:txBody>
                    <a:bodyPr/>
                    <a:lstStyle/>
                    <a:p>
                      <a:pPr marL="0" marR="0" algn="ctr">
                        <a:spcBef>
                          <a:spcPts val="0"/>
                        </a:spcBef>
                        <a:spcAft>
                          <a:spcPts val="0"/>
                        </a:spcAft>
                      </a:pPr>
                      <a:r>
                        <a:rPr lang="en-US" sz="1100" dirty="0">
                          <a:effectLst/>
                        </a:rPr>
                        <a:t>Midterm Exam On-Campus: Monday, October 10 @ 7:20 PM – 9:20 PM, covers modules 1-6 (Lect. # 1-12)</a:t>
                      </a:r>
                    </a:p>
                    <a:p>
                      <a:pPr marL="0" marR="0" algn="ctr">
                        <a:spcBef>
                          <a:spcPts val="0"/>
                        </a:spcBef>
                        <a:spcAft>
                          <a:spcPts val="0"/>
                        </a:spcAft>
                      </a:pPr>
                      <a:r>
                        <a:rPr lang="en-US" sz="1100" dirty="0">
                          <a:effectLst/>
                        </a:rPr>
                        <a:t>Midterm Exam EDGE/Online: Monday, October 10, covers modules 1-6 (Lect. # 1-12)</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3376175"/>
                  </a:ext>
                </a:extLst>
              </a:tr>
            </a:tbl>
          </a:graphicData>
        </a:graphic>
      </p:graphicFrame>
    </p:spTree>
    <p:extLst>
      <p:ext uri="{BB962C8B-B14F-4D97-AF65-F5344CB8AC3E}">
        <p14:creationId xmlns:p14="http://schemas.microsoft.com/office/powerpoint/2010/main" val="2441142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a:xfrm>
            <a:off x="406400" y="6515103"/>
            <a:ext cx="4114800" cy="365125"/>
          </a:xfrm>
        </p:spPr>
        <p:txBody>
          <a:bodyPr anchor="t">
            <a:normAutofit/>
          </a:bodyPr>
          <a:lstStyle/>
          <a:p>
            <a:pPr>
              <a:spcAft>
                <a:spcPts val="600"/>
              </a:spcAft>
            </a:pPr>
            <a:r>
              <a:rPr lang="en-US"/>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21</a:t>
            </a:fld>
            <a:endParaRPr lang="en-US"/>
          </a:p>
        </p:txBody>
      </p:sp>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118173" y="876301"/>
            <a:ext cx="3062354" cy="2314160"/>
          </a:xfrm>
        </p:spPr>
        <p:txBody>
          <a:bodyPr wrap="square" anchor="ctr">
            <a:normAutofit/>
          </a:bodyPr>
          <a:lstStyle/>
          <a:p>
            <a:r>
              <a:rPr lang="en-US" dirty="0"/>
              <a:t>Course </a:t>
            </a:r>
            <a:br>
              <a:rPr lang="en-US" dirty="0"/>
            </a:br>
            <a:r>
              <a:rPr lang="en-US" dirty="0"/>
              <a:t>Schedule</a:t>
            </a:r>
          </a:p>
        </p:txBody>
      </p:sp>
      <p:graphicFrame>
        <p:nvGraphicFramePr>
          <p:cNvPr id="8" name="Table 7">
            <a:extLst>
              <a:ext uri="{FF2B5EF4-FFF2-40B4-BE49-F238E27FC236}">
                <a16:creationId xmlns:a16="http://schemas.microsoft.com/office/drawing/2014/main" id="{65445A78-679B-A636-9A0A-65E82A0E6128}"/>
              </a:ext>
            </a:extLst>
          </p:cNvPr>
          <p:cNvGraphicFramePr>
            <a:graphicFrameLocks noGrp="1"/>
          </p:cNvGraphicFramePr>
          <p:nvPr>
            <p:extLst>
              <p:ext uri="{D42A27DB-BD31-4B8C-83A1-F6EECF244321}">
                <p14:modId xmlns:p14="http://schemas.microsoft.com/office/powerpoint/2010/main" val="1486413736"/>
              </p:ext>
            </p:extLst>
          </p:nvPr>
        </p:nvGraphicFramePr>
        <p:xfrm>
          <a:off x="1995550" y="1026179"/>
          <a:ext cx="10106284" cy="5689689"/>
        </p:xfrm>
        <a:graphic>
          <a:graphicData uri="http://schemas.openxmlformats.org/drawingml/2006/table">
            <a:tbl>
              <a:tblPr firstRow="1" firstCol="1" bandRow="1">
                <a:tableStyleId>{00A15C55-8517-42AA-B614-E9B94910E393}</a:tableStyleId>
              </a:tblPr>
              <a:tblGrid>
                <a:gridCol w="2129189">
                  <a:extLst>
                    <a:ext uri="{9D8B030D-6E8A-4147-A177-3AD203B41FA5}">
                      <a16:colId xmlns:a16="http://schemas.microsoft.com/office/drawing/2014/main" val="227308009"/>
                    </a:ext>
                  </a:extLst>
                </a:gridCol>
                <a:gridCol w="934278">
                  <a:extLst>
                    <a:ext uri="{9D8B030D-6E8A-4147-A177-3AD203B41FA5}">
                      <a16:colId xmlns:a16="http://schemas.microsoft.com/office/drawing/2014/main" val="842648512"/>
                    </a:ext>
                  </a:extLst>
                </a:gridCol>
                <a:gridCol w="218661">
                  <a:extLst>
                    <a:ext uri="{9D8B030D-6E8A-4147-A177-3AD203B41FA5}">
                      <a16:colId xmlns:a16="http://schemas.microsoft.com/office/drawing/2014/main" val="804294705"/>
                    </a:ext>
                  </a:extLst>
                </a:gridCol>
                <a:gridCol w="2681132">
                  <a:extLst>
                    <a:ext uri="{9D8B030D-6E8A-4147-A177-3AD203B41FA5}">
                      <a16:colId xmlns:a16="http://schemas.microsoft.com/office/drawing/2014/main" val="3208389016"/>
                    </a:ext>
                  </a:extLst>
                </a:gridCol>
                <a:gridCol w="3935608">
                  <a:extLst>
                    <a:ext uri="{9D8B030D-6E8A-4147-A177-3AD203B41FA5}">
                      <a16:colId xmlns:a16="http://schemas.microsoft.com/office/drawing/2014/main" val="1923717433"/>
                    </a:ext>
                  </a:extLst>
                </a:gridCol>
                <a:gridCol w="207416">
                  <a:extLst>
                    <a:ext uri="{9D8B030D-6E8A-4147-A177-3AD203B41FA5}">
                      <a16:colId xmlns:a16="http://schemas.microsoft.com/office/drawing/2014/main" val="834038421"/>
                    </a:ext>
                  </a:extLst>
                </a:gridCol>
              </a:tblGrid>
              <a:tr h="208992">
                <a:tc>
                  <a:txBody>
                    <a:bodyPr/>
                    <a:lstStyle/>
                    <a:p>
                      <a:pPr marL="0" marR="0" algn="ctr">
                        <a:spcBef>
                          <a:spcPts val="0"/>
                        </a:spcBef>
                        <a:spcAft>
                          <a:spcPts val="0"/>
                        </a:spcAft>
                      </a:pPr>
                      <a:r>
                        <a:rPr lang="en-US" sz="1100" dirty="0">
                          <a:effectLst/>
                          <a:latin typeface="Cambria" panose="02040503050406030204" pitchFamily="18" charset="0"/>
                          <a:ea typeface="Times New Roman" panose="02020603050405020304" pitchFamily="18" charset="0"/>
                          <a:cs typeface="Times New Roman" panose="02020603050405020304" pitchFamily="18" charset="0"/>
                        </a:rPr>
                        <a:t>Module</a:t>
                      </a:r>
                    </a:p>
                  </a:txBody>
                  <a:tcPr marL="37127" marR="37127" marT="0" marB="0" anchor="ctr"/>
                </a:tc>
                <a:tc gridSpan="2">
                  <a:txBody>
                    <a:bodyPr/>
                    <a:lstStyle/>
                    <a:p>
                      <a:pPr marL="0" marR="0" algn="ctr">
                        <a:spcBef>
                          <a:spcPts val="0"/>
                        </a:spcBef>
                        <a:spcAft>
                          <a:spcPts val="0"/>
                        </a:spcAft>
                      </a:pPr>
                      <a:r>
                        <a:rPr lang="en-US" sz="1100" dirty="0">
                          <a:effectLst/>
                          <a:latin typeface="Cambria" panose="02040503050406030204" pitchFamily="18" charset="0"/>
                          <a:ea typeface="Times New Roman" panose="02020603050405020304" pitchFamily="18" charset="0"/>
                          <a:cs typeface="Times New Roman" panose="02020603050405020304" pitchFamily="18" charset="0"/>
                        </a:rPr>
                        <a:t>Lecture</a:t>
                      </a:r>
                    </a:p>
                  </a:txBody>
                  <a:tcPr marL="37127" marR="37127" marT="0" marB="0" anchor="ctr"/>
                </a:tc>
                <a:tc hMerge="1">
                  <a:txBody>
                    <a:bodyPr/>
                    <a:lstStyle/>
                    <a:p>
                      <a:endParaRPr lang="en-US"/>
                    </a:p>
                  </a:txBody>
                  <a:tcPr/>
                </a:tc>
                <a:tc>
                  <a:txBody>
                    <a:bodyPr/>
                    <a:lstStyle/>
                    <a:p>
                      <a:pPr marL="0" marR="0" algn="ctr">
                        <a:spcBef>
                          <a:spcPts val="0"/>
                        </a:spcBef>
                        <a:spcAft>
                          <a:spcPts val="0"/>
                        </a:spcAft>
                      </a:pPr>
                      <a:r>
                        <a:rPr lang="en-US" sz="1100" dirty="0">
                          <a:effectLst/>
                          <a:latin typeface="Cambria" panose="02040503050406030204" pitchFamily="18" charset="0"/>
                          <a:ea typeface="Times New Roman" panose="02020603050405020304" pitchFamily="18" charset="0"/>
                          <a:cs typeface="Times New Roman" panose="02020603050405020304" pitchFamily="18" charset="0"/>
                        </a:rPr>
                        <a:t>Day</a:t>
                      </a:r>
                    </a:p>
                  </a:txBody>
                  <a:tcPr marL="37127" marR="37127" marT="0" marB="0" anchor="ctr"/>
                </a:tc>
                <a:tc>
                  <a:txBody>
                    <a:bodyPr/>
                    <a:lstStyle/>
                    <a:p>
                      <a:pPr marL="0" marR="0" lvl="0" indent="0" algn="ctr">
                        <a:spcBef>
                          <a:spcPts val="0"/>
                        </a:spcBef>
                        <a:spcAft>
                          <a:spcPts val="0"/>
                        </a:spcAft>
                        <a:buFont typeface="Symbol" panose="05050102010706020507" pitchFamily="18" charset="2"/>
                        <a:buNone/>
                      </a:pPr>
                      <a:r>
                        <a:rPr lang="en-US" sz="1100" dirty="0">
                          <a:effectLst/>
                          <a:latin typeface="Cambria" panose="02040503050406030204" pitchFamily="18" charset="0"/>
                          <a:ea typeface="Times New Roman" panose="02020603050405020304" pitchFamily="18" charset="0"/>
                          <a:cs typeface="Times New Roman" panose="02020603050405020304" pitchFamily="18" charset="0"/>
                        </a:rPr>
                        <a:t>Topic/s</a:t>
                      </a:r>
                    </a:p>
                  </a:txBody>
                  <a:tcPr marL="37127" marR="37127" marT="0" marB="0" anchor="ctr"/>
                </a:tc>
                <a:tc>
                  <a:txBody>
                    <a:bodyPr/>
                    <a:lstStyle/>
                    <a:p>
                      <a:pPr marL="0" marR="0">
                        <a:spcBef>
                          <a:spcPts val="0"/>
                        </a:spcBef>
                        <a:spcAft>
                          <a:spcPts val="0"/>
                        </a:spcAft>
                      </a:pP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46823511"/>
                  </a:ext>
                </a:extLst>
              </a:tr>
              <a:tr h="337423">
                <a:tc rowSpan="3">
                  <a:txBody>
                    <a:bodyPr/>
                    <a:lstStyle/>
                    <a:p>
                      <a:pPr marL="0" marR="0" algn="ctr">
                        <a:spcBef>
                          <a:spcPts val="0"/>
                        </a:spcBef>
                        <a:spcAft>
                          <a:spcPts val="0"/>
                        </a:spcAft>
                      </a:pPr>
                      <a:r>
                        <a:rPr lang="en-US" sz="1100">
                          <a:effectLst/>
                        </a:rPr>
                        <a:t>7. Kernel Machine</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dirty="0">
                          <a:effectLst/>
                        </a:rPr>
                        <a:t>13</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10/06</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dirty="0">
                          <a:effectLst/>
                        </a:rPr>
                        <a:t>R, 10/06</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Kernel Machines</a:t>
                      </a:r>
                    </a:p>
                    <a:p>
                      <a:pPr marL="342900" marR="0" lvl="0" indent="-342900">
                        <a:spcBef>
                          <a:spcPts val="0"/>
                        </a:spcBef>
                        <a:spcAft>
                          <a:spcPts val="0"/>
                        </a:spcAft>
                        <a:buFont typeface="Symbol" panose="05050102010706020507" pitchFamily="18" charset="2"/>
                        <a:buChar char=""/>
                      </a:pPr>
                      <a:r>
                        <a:rPr lang="en-US" sz="1100">
                          <a:effectLst/>
                        </a:rPr>
                        <a:t>Constrained Optimization with Lagrange Multipliers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80860475"/>
                  </a:ext>
                </a:extLst>
              </a:tr>
              <a:tr h="334353">
                <a:tc vMerge="1">
                  <a:txBody>
                    <a:bodyPr/>
                    <a:lstStyle/>
                    <a:p>
                      <a:endParaRPr lang="en-US"/>
                    </a:p>
                  </a:txBody>
                  <a:tcPr/>
                </a:tc>
                <a:tc gridSpan="2">
                  <a:txBody>
                    <a:bodyPr/>
                    <a:lstStyle/>
                    <a:p>
                      <a:pPr marL="0" marR="0" algn="ctr">
                        <a:spcBef>
                          <a:spcPts val="0"/>
                        </a:spcBef>
                        <a:spcAft>
                          <a:spcPts val="0"/>
                        </a:spcAft>
                      </a:pPr>
                      <a:r>
                        <a:rPr lang="en-US" sz="1100">
                          <a:effectLst/>
                        </a:rPr>
                        <a:t>14</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10/11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10/11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Kernel Trick</a:t>
                      </a:r>
                    </a:p>
                    <a:p>
                      <a:pPr marL="342900" marR="0" lvl="0" indent="-342900">
                        <a:spcBef>
                          <a:spcPts val="0"/>
                        </a:spcBef>
                        <a:spcAft>
                          <a:spcPts val="0"/>
                        </a:spcAft>
                        <a:buFont typeface="Symbol" panose="05050102010706020507" pitchFamily="18" charset="2"/>
                        <a:buChar char=""/>
                      </a:pPr>
                      <a:r>
                        <a:rPr lang="en-US" sz="1100">
                          <a:effectLst/>
                        </a:rPr>
                        <a:t>Hard-Margin Support Vector Machine (SVM)</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092909961"/>
                  </a:ext>
                </a:extLst>
              </a:tr>
              <a:tr h="334353">
                <a:tc vMerge="1">
                  <a:txBody>
                    <a:bodyPr/>
                    <a:lstStyle/>
                    <a:p>
                      <a:endParaRPr lang="en-US"/>
                    </a:p>
                  </a:txBody>
                  <a:tcPr/>
                </a:tc>
                <a:tc gridSpan="2">
                  <a:txBody>
                    <a:bodyPr/>
                    <a:lstStyle/>
                    <a:p>
                      <a:pPr marL="0" marR="0" algn="ctr">
                        <a:spcBef>
                          <a:spcPts val="0"/>
                        </a:spcBef>
                        <a:spcAft>
                          <a:spcPts val="0"/>
                        </a:spcAft>
                      </a:pPr>
                      <a:r>
                        <a:rPr lang="en-US" sz="1100">
                          <a:effectLst/>
                        </a:rPr>
                        <a:t>15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10/13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R, 10/13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Slack Variables</a:t>
                      </a:r>
                    </a:p>
                    <a:p>
                      <a:pPr marL="342900" marR="0" lvl="0" indent="-342900">
                        <a:spcBef>
                          <a:spcPts val="0"/>
                        </a:spcBef>
                        <a:spcAft>
                          <a:spcPts val="0"/>
                        </a:spcAft>
                        <a:buFont typeface="Symbol" panose="05050102010706020507" pitchFamily="18" charset="2"/>
                        <a:buChar char=""/>
                      </a:pPr>
                      <a:r>
                        <a:rPr lang="en-US" sz="1100">
                          <a:effectLst/>
                        </a:rPr>
                        <a:t>Soft-Margin SVM</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144095770"/>
                  </a:ext>
                </a:extLst>
              </a:tr>
              <a:tr h="167176">
                <a:tc rowSpan="3">
                  <a:txBody>
                    <a:bodyPr/>
                    <a:lstStyle/>
                    <a:p>
                      <a:pPr marL="0" marR="0" algn="ctr">
                        <a:spcBef>
                          <a:spcPts val="0"/>
                        </a:spcBef>
                        <a:spcAft>
                          <a:spcPts val="0"/>
                        </a:spcAft>
                      </a:pPr>
                      <a:r>
                        <a:rPr lang="en-US" sz="1100">
                          <a:effectLst/>
                        </a:rPr>
                        <a:t>8. Dimensionality Reduction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dirty="0">
                          <a:effectLst/>
                        </a:rPr>
                        <a:t>16</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10/18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10/18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Feature Selection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240753014"/>
                  </a:ext>
                </a:extLst>
              </a:tr>
              <a:tr h="334353">
                <a:tc vMerge="1">
                  <a:txBody>
                    <a:bodyPr/>
                    <a:lstStyle/>
                    <a:p>
                      <a:endParaRPr lang="en-US"/>
                    </a:p>
                  </a:txBody>
                  <a:tcPr/>
                </a:tc>
                <a:tc gridSpan="2">
                  <a:txBody>
                    <a:bodyPr/>
                    <a:lstStyle/>
                    <a:p>
                      <a:pPr marL="0" marR="0" algn="ctr">
                        <a:spcBef>
                          <a:spcPts val="0"/>
                        </a:spcBef>
                        <a:spcAft>
                          <a:spcPts val="0"/>
                        </a:spcAft>
                      </a:pPr>
                      <a:r>
                        <a:rPr lang="en-US" sz="1100" dirty="0">
                          <a:effectLst/>
                        </a:rPr>
                        <a:t>17</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10/20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dirty="0">
                          <a:effectLst/>
                        </a:rPr>
                        <a:t>R, 10/20</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Principal Component Analysis (PCA)</a:t>
                      </a:r>
                    </a:p>
                    <a:p>
                      <a:pPr marL="342900" marR="0" lvl="0" indent="-342900">
                        <a:spcBef>
                          <a:spcPts val="0"/>
                        </a:spcBef>
                        <a:spcAft>
                          <a:spcPts val="0"/>
                        </a:spcAft>
                        <a:buFont typeface="Symbol" panose="05050102010706020507" pitchFamily="18" charset="2"/>
                        <a:buChar char=""/>
                      </a:pPr>
                      <a:r>
                        <a:rPr lang="en-US" sz="1100">
                          <a:effectLst/>
                        </a:rPr>
                        <a:t>Kernel PCA</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872017113"/>
                  </a:ext>
                </a:extLst>
              </a:tr>
              <a:tr h="506136">
                <a:tc vMerge="1">
                  <a:txBody>
                    <a:bodyPr/>
                    <a:lstStyle/>
                    <a:p>
                      <a:endParaRPr lang="en-US"/>
                    </a:p>
                  </a:txBody>
                  <a:tcPr/>
                </a:tc>
                <a:tc gridSpan="2">
                  <a:txBody>
                    <a:bodyPr/>
                    <a:lstStyle/>
                    <a:p>
                      <a:pPr marL="0" marR="0" algn="ctr">
                        <a:spcBef>
                          <a:spcPts val="0"/>
                        </a:spcBef>
                        <a:spcAft>
                          <a:spcPts val="0"/>
                        </a:spcAft>
                      </a:pPr>
                      <a:r>
                        <a:rPr lang="en-US" sz="1100" dirty="0">
                          <a:effectLst/>
                        </a:rPr>
                        <a:t>18</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10/25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10/25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Supervised vs Unsupervised Dimensionality Reduction</a:t>
                      </a:r>
                    </a:p>
                    <a:p>
                      <a:pPr marL="342900" marR="0" lvl="0" indent="-342900">
                        <a:spcBef>
                          <a:spcPts val="0"/>
                        </a:spcBef>
                        <a:spcAft>
                          <a:spcPts val="0"/>
                        </a:spcAft>
                        <a:buFont typeface="Symbol" panose="05050102010706020507" pitchFamily="18" charset="2"/>
                        <a:buChar char=""/>
                      </a:pPr>
                      <a:r>
                        <a:rPr lang="en-US" sz="1100">
                          <a:effectLst/>
                        </a:rPr>
                        <a:t>Applications of PCA and LDA</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165700846"/>
                  </a:ext>
                </a:extLst>
              </a:tr>
              <a:tr h="168712">
                <a:tc rowSpan="3">
                  <a:txBody>
                    <a:bodyPr/>
                    <a:lstStyle/>
                    <a:p>
                      <a:pPr marL="0" marR="0" algn="ctr">
                        <a:spcBef>
                          <a:spcPts val="0"/>
                        </a:spcBef>
                        <a:spcAft>
                          <a:spcPts val="0"/>
                        </a:spcAft>
                      </a:pPr>
                      <a:r>
                        <a:rPr lang="en-US" sz="1100">
                          <a:effectLst/>
                        </a:rPr>
                        <a:t>9. Manifold Learning</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a:effectLst/>
                        </a:rPr>
                        <a:t>19</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10/27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R, 10/27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Multi-Dimensional Scaling (MDS)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245547474"/>
                  </a:ext>
                </a:extLst>
              </a:tr>
              <a:tr h="168712">
                <a:tc vMerge="1">
                  <a:txBody>
                    <a:bodyPr/>
                    <a:lstStyle/>
                    <a:p>
                      <a:endParaRPr lang="en-US"/>
                    </a:p>
                  </a:txBody>
                  <a:tcPr/>
                </a:tc>
                <a:tc gridSpan="2">
                  <a:txBody>
                    <a:bodyPr/>
                    <a:lstStyle/>
                    <a:p>
                      <a:pPr marL="0" marR="0" algn="ctr">
                        <a:spcBef>
                          <a:spcPts val="0"/>
                        </a:spcBef>
                        <a:spcAft>
                          <a:spcPts val="0"/>
                        </a:spcAft>
                      </a:pPr>
                      <a:r>
                        <a:rPr lang="en-US" sz="1100">
                          <a:effectLst/>
                        </a:rPr>
                        <a:t>20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11/01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11/01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Isometric Feature Mapping (ISOMAP)</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796440321"/>
                  </a:ext>
                </a:extLst>
              </a:tr>
              <a:tr h="168712">
                <a:tc vMerge="1">
                  <a:txBody>
                    <a:bodyPr/>
                    <a:lstStyle/>
                    <a:p>
                      <a:endParaRPr lang="en-US"/>
                    </a:p>
                  </a:txBody>
                  <a:tcPr/>
                </a:tc>
                <a:tc gridSpan="2">
                  <a:txBody>
                    <a:bodyPr/>
                    <a:lstStyle/>
                    <a:p>
                      <a:pPr marL="0" marR="0" algn="ctr">
                        <a:spcBef>
                          <a:spcPts val="0"/>
                        </a:spcBef>
                        <a:spcAft>
                          <a:spcPts val="0"/>
                        </a:spcAft>
                      </a:pPr>
                      <a:r>
                        <a:rPr lang="en-US" sz="1100">
                          <a:effectLst/>
                        </a:rPr>
                        <a:t>21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11/03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R, 11/03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Locally Linear Embedding (LLE)</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088718165"/>
                  </a:ext>
                </a:extLst>
              </a:tr>
              <a:tr h="590490">
                <a:tc rowSpan="3">
                  <a:txBody>
                    <a:bodyPr/>
                    <a:lstStyle/>
                    <a:p>
                      <a:pPr marL="0" marR="0" algn="ctr">
                        <a:spcBef>
                          <a:spcPts val="0"/>
                        </a:spcBef>
                        <a:spcAft>
                          <a:spcPts val="0"/>
                        </a:spcAft>
                      </a:pPr>
                      <a:r>
                        <a:rPr lang="en-US" sz="1100" dirty="0">
                          <a:effectLst/>
                        </a:rPr>
                        <a:t>10. Artificial Neural Networks</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a:effectLst/>
                        </a:rPr>
                        <a:t>22</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11/08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11/08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Brief History of Artificial Neural Networks</a:t>
                      </a:r>
                    </a:p>
                    <a:p>
                      <a:pPr marL="342900" marR="0" lvl="0" indent="-342900">
                        <a:spcBef>
                          <a:spcPts val="0"/>
                        </a:spcBef>
                        <a:spcAft>
                          <a:spcPts val="0"/>
                        </a:spcAft>
                        <a:buFont typeface="Symbol" panose="05050102010706020507" pitchFamily="18" charset="2"/>
                        <a:buChar char=""/>
                      </a:pPr>
                      <a:r>
                        <a:rPr lang="en-US" sz="1100">
                          <a:effectLst/>
                        </a:rPr>
                        <a:t>Multi-Layer Perceptron (MLP)</a:t>
                      </a:r>
                    </a:p>
                    <a:p>
                      <a:pPr marL="342900" marR="0" lvl="0" indent="-342900">
                        <a:spcBef>
                          <a:spcPts val="0"/>
                        </a:spcBef>
                        <a:spcAft>
                          <a:spcPts val="0"/>
                        </a:spcAft>
                        <a:buFont typeface="Symbol" panose="05050102010706020507" pitchFamily="18" charset="2"/>
                        <a:buChar char=""/>
                      </a:pPr>
                      <a:r>
                        <a:rPr lang="en-US" sz="1100">
                          <a:effectLst/>
                        </a:rPr>
                        <a:t>Universal Approximation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161758828"/>
                  </a:ext>
                </a:extLst>
              </a:tr>
              <a:tr h="337423">
                <a:tc vMerge="1">
                  <a:txBody>
                    <a:bodyPr/>
                    <a:lstStyle/>
                    <a:p>
                      <a:endParaRPr lang="en-US"/>
                    </a:p>
                  </a:txBody>
                  <a:tcPr/>
                </a:tc>
                <a:tc gridSpan="2">
                  <a:txBody>
                    <a:bodyPr/>
                    <a:lstStyle/>
                    <a:p>
                      <a:pPr marL="0" marR="0" algn="ctr">
                        <a:spcBef>
                          <a:spcPts val="0"/>
                        </a:spcBef>
                        <a:spcAft>
                          <a:spcPts val="0"/>
                        </a:spcAft>
                      </a:pPr>
                      <a:r>
                        <a:rPr lang="en-US" sz="1100">
                          <a:effectLst/>
                        </a:rPr>
                        <a:t>23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11/10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R, 11/10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Backpropagation</a:t>
                      </a:r>
                    </a:p>
                    <a:p>
                      <a:pPr marL="342900" marR="0" lvl="0" indent="-342900">
                        <a:spcBef>
                          <a:spcPts val="0"/>
                        </a:spcBef>
                        <a:spcAft>
                          <a:spcPts val="0"/>
                        </a:spcAft>
                        <a:buFont typeface="Symbol" panose="05050102010706020507" pitchFamily="18" charset="2"/>
                        <a:buChar char=""/>
                      </a:pPr>
                      <a:r>
                        <a:rPr lang="en-US" sz="1100">
                          <a:effectLst/>
                        </a:rPr>
                        <a:t>Introduction to Keras with Tensorflow backend (tf.keras)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519932994"/>
                  </a:ext>
                </a:extLst>
              </a:tr>
              <a:tr h="168712">
                <a:tc vMerge="1">
                  <a:txBody>
                    <a:bodyPr/>
                    <a:lstStyle/>
                    <a:p>
                      <a:endParaRPr lang="en-US"/>
                    </a:p>
                  </a:txBody>
                  <a:tcPr/>
                </a:tc>
                <a:tc gridSpan="2">
                  <a:txBody>
                    <a:bodyPr/>
                    <a:lstStyle/>
                    <a:p>
                      <a:pPr marL="0" marR="0" algn="ctr">
                        <a:spcBef>
                          <a:spcPts val="0"/>
                        </a:spcBef>
                        <a:spcAft>
                          <a:spcPts val="0"/>
                        </a:spcAft>
                      </a:pPr>
                      <a:r>
                        <a:rPr lang="en-US" sz="1100">
                          <a:effectLst/>
                        </a:rPr>
                        <a:t>24</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11/15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11/15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Best Practices for Training ANNs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273482777"/>
                  </a:ext>
                </a:extLst>
              </a:tr>
              <a:tr h="334353">
                <a:tc rowSpan="6">
                  <a:txBody>
                    <a:bodyPr/>
                    <a:lstStyle/>
                    <a:p>
                      <a:pPr marL="0" marR="0" algn="ctr">
                        <a:spcBef>
                          <a:spcPts val="0"/>
                        </a:spcBef>
                        <a:spcAft>
                          <a:spcPts val="0"/>
                        </a:spcAft>
                      </a:pPr>
                      <a:r>
                        <a:rPr lang="en-US" sz="1100">
                          <a:effectLst/>
                        </a:rPr>
                        <a:t>11. Deep Learning</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a:effectLst/>
                        </a:rPr>
                        <a:t>25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11/17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R, 11/17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Deep Learning</a:t>
                      </a:r>
                    </a:p>
                    <a:p>
                      <a:pPr marL="342900" marR="0" lvl="0" indent="-342900">
                        <a:spcBef>
                          <a:spcPts val="0"/>
                        </a:spcBef>
                        <a:spcAft>
                          <a:spcPts val="0"/>
                        </a:spcAft>
                        <a:buFont typeface="Symbol" panose="05050102010706020507" pitchFamily="18" charset="2"/>
                        <a:buChar char=""/>
                      </a:pPr>
                      <a:r>
                        <a:rPr lang="en-US" sz="1100">
                          <a:effectLst/>
                        </a:rPr>
                        <a:t>Convolutional Neural Networks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60159683"/>
                  </a:ext>
                </a:extLst>
              </a:tr>
              <a:tr h="168712">
                <a:tc vMerge="1">
                  <a:txBody>
                    <a:bodyPr/>
                    <a:lstStyle/>
                    <a:p>
                      <a:endParaRPr lang="en-US"/>
                    </a:p>
                  </a:txBody>
                  <a:tcPr/>
                </a:tc>
                <a:tc gridSpan="2">
                  <a:txBody>
                    <a:bodyPr/>
                    <a:lstStyle/>
                    <a:p>
                      <a:pPr marL="0" marR="0" algn="ctr">
                        <a:spcBef>
                          <a:spcPts val="0"/>
                        </a:spcBef>
                        <a:spcAft>
                          <a:spcPts val="0"/>
                        </a:spcAft>
                      </a:pPr>
                      <a:r>
                        <a:rPr lang="en-US" sz="1100">
                          <a:effectLst/>
                        </a:rPr>
                        <a:t>26</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dirty="0">
                          <a:effectLst/>
                        </a:rPr>
                        <a:t>T, 11/22</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dirty="0">
                          <a:effectLst/>
                        </a:rPr>
                        <a:t>T, 11/22</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dirty="0" err="1">
                          <a:effectLst/>
                        </a:rPr>
                        <a:t>Tensorflow</a:t>
                      </a:r>
                      <a:r>
                        <a:rPr lang="en-US" sz="1100" dirty="0">
                          <a:effectLst/>
                        </a:rPr>
                        <a:t> implementations</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681701489"/>
                  </a:ext>
                </a:extLst>
              </a:tr>
              <a:tr h="182353">
                <a:tc vMerge="1">
                  <a:txBody>
                    <a:bodyPr/>
                    <a:lstStyle/>
                    <a:p>
                      <a:endParaRPr lang="en-US"/>
                    </a:p>
                  </a:txBody>
                  <a:tcPr/>
                </a:tc>
                <a:tc gridSpan="4">
                  <a:txBody>
                    <a:bodyPr/>
                    <a:lstStyle/>
                    <a:p>
                      <a:pPr marL="0" marR="0" algn="ctr">
                        <a:spcBef>
                          <a:spcPts val="0"/>
                        </a:spcBef>
                        <a:spcAft>
                          <a:spcPts val="0"/>
                        </a:spcAft>
                      </a:pPr>
                      <a:r>
                        <a:rPr lang="en-US" sz="1100">
                          <a:effectLst/>
                        </a:rPr>
                        <a:t>Thanksgiving break (November 23-26)</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149812262"/>
                  </a:ext>
                </a:extLst>
              </a:tr>
              <a:tr h="334353">
                <a:tc vMerge="1">
                  <a:txBody>
                    <a:bodyPr/>
                    <a:lstStyle/>
                    <a:p>
                      <a:endParaRPr lang="en-US"/>
                    </a:p>
                  </a:txBody>
                  <a:tcPr/>
                </a:tc>
                <a:tc>
                  <a:txBody>
                    <a:bodyPr/>
                    <a:lstStyle/>
                    <a:p>
                      <a:pPr marL="0" marR="0" algn="ctr">
                        <a:spcBef>
                          <a:spcPts val="0"/>
                        </a:spcBef>
                        <a:spcAft>
                          <a:spcPts val="0"/>
                        </a:spcAft>
                      </a:pPr>
                      <a:r>
                        <a:rPr lang="en-US" sz="1100">
                          <a:effectLst/>
                        </a:rPr>
                        <a:t>27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dirty="0">
                          <a:effectLst/>
                        </a:rPr>
                        <a:t>T, 11/29</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Transfer Learning</a:t>
                      </a:r>
                    </a:p>
                    <a:p>
                      <a:pPr marL="342900" marR="0" lvl="0" indent="-342900">
                        <a:spcBef>
                          <a:spcPts val="0"/>
                        </a:spcBef>
                        <a:spcAft>
                          <a:spcPts val="0"/>
                        </a:spcAft>
                        <a:buFont typeface="Symbol" panose="05050102010706020507" pitchFamily="18" charset="2"/>
                        <a:buChar char=""/>
                      </a:pPr>
                      <a:r>
                        <a:rPr lang="en-US" sz="1100">
                          <a:effectLst/>
                        </a:rPr>
                        <a:t>Implementation and Examples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014534675"/>
                  </a:ext>
                </a:extLst>
              </a:tr>
              <a:tr h="168712">
                <a:tc vMerge="1">
                  <a:txBody>
                    <a:bodyPr/>
                    <a:lstStyle/>
                    <a:p>
                      <a:endParaRPr lang="en-US"/>
                    </a:p>
                  </a:txBody>
                  <a:tcPr/>
                </a:tc>
                <a:tc>
                  <a:txBody>
                    <a:bodyPr/>
                    <a:lstStyle/>
                    <a:p>
                      <a:pPr marL="0" marR="0" algn="ctr">
                        <a:spcBef>
                          <a:spcPts val="0"/>
                        </a:spcBef>
                        <a:spcAft>
                          <a:spcPts val="0"/>
                        </a:spcAft>
                      </a:pPr>
                      <a:r>
                        <a:rPr lang="en-US" sz="1100">
                          <a:effectLst/>
                        </a:rPr>
                        <a:t>28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a:effectLst/>
                        </a:rPr>
                        <a:t>R, 12/01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Final Project Discussion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345007877"/>
                  </a:ext>
                </a:extLst>
              </a:tr>
              <a:tr h="167176">
                <a:tc vMerge="1">
                  <a:txBody>
                    <a:bodyPr/>
                    <a:lstStyle/>
                    <a:p>
                      <a:endParaRPr lang="en-US"/>
                    </a:p>
                  </a:txBody>
                  <a:tcPr/>
                </a:tc>
                <a:tc>
                  <a:txBody>
                    <a:bodyPr/>
                    <a:lstStyle/>
                    <a:p>
                      <a:pPr marL="0" marR="0" algn="ctr">
                        <a:spcBef>
                          <a:spcPts val="0"/>
                        </a:spcBef>
                        <a:spcAft>
                          <a:spcPts val="0"/>
                        </a:spcAft>
                      </a:pPr>
                      <a:r>
                        <a:rPr lang="en-US" sz="1100">
                          <a:effectLst/>
                        </a:rPr>
                        <a:t>29</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dirty="0">
                          <a:effectLst/>
                        </a:rPr>
                        <a:t>T, 12/06</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Final Exam Review</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24087883"/>
                  </a:ext>
                </a:extLst>
              </a:tr>
              <a:tr h="501529">
                <a:tc gridSpan="6">
                  <a:txBody>
                    <a:bodyPr/>
                    <a:lstStyle/>
                    <a:p>
                      <a:pPr marL="0" marR="0" algn="ctr">
                        <a:spcBef>
                          <a:spcPts val="0"/>
                        </a:spcBef>
                        <a:spcAft>
                          <a:spcPts val="0"/>
                        </a:spcAft>
                      </a:pPr>
                      <a:r>
                        <a:rPr lang="en-US" sz="1100" dirty="0">
                          <a:effectLst/>
                        </a:rPr>
                        <a:t>Final Project: Tuesday, December 6 @ 11:59 PM</a:t>
                      </a:r>
                    </a:p>
                    <a:p>
                      <a:pPr marL="0" marR="0" algn="ctr">
                        <a:spcBef>
                          <a:spcPts val="0"/>
                        </a:spcBef>
                        <a:spcAft>
                          <a:spcPts val="0"/>
                        </a:spcAft>
                      </a:pPr>
                      <a:r>
                        <a:rPr lang="en-US" sz="1100" dirty="0">
                          <a:effectLst/>
                        </a:rPr>
                        <a:t>Final Exam On-Campus: Wednesday, December 14 @ 5:30 PM – 7:30 PM, covers modules 7-11 (Lect. # 13 -23)</a:t>
                      </a:r>
                    </a:p>
                    <a:p>
                      <a:pPr marL="0" marR="0" algn="ctr">
                        <a:spcBef>
                          <a:spcPts val="0"/>
                        </a:spcBef>
                        <a:spcAft>
                          <a:spcPts val="0"/>
                        </a:spcAft>
                      </a:pPr>
                      <a:r>
                        <a:rPr lang="en-US" sz="1100" dirty="0">
                          <a:effectLst/>
                        </a:rPr>
                        <a:t>Final Exam EDGE/Online: Wednesday, December 14 @ 5:30 PM – 7:30 PM, covers modules 7-11 (Lect. #13-23)</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6241374"/>
                  </a:ext>
                </a:extLst>
              </a:tr>
            </a:tbl>
          </a:graphicData>
        </a:graphic>
      </p:graphicFrame>
    </p:spTree>
    <p:extLst>
      <p:ext uri="{BB962C8B-B14F-4D97-AF65-F5344CB8AC3E}">
        <p14:creationId xmlns:p14="http://schemas.microsoft.com/office/powerpoint/2010/main" val="626895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2" y="925995"/>
            <a:ext cx="11379199" cy="882926"/>
          </a:xfrm>
        </p:spPr>
        <p:txBody>
          <a:bodyPr/>
          <a:lstStyle/>
          <a:p>
            <a:r>
              <a:rPr lang="en-US" dirty="0"/>
              <a:t>Course Policies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2" y="2047461"/>
            <a:ext cx="11600068" cy="4489345"/>
          </a:xfrm>
        </p:spPr>
        <p:txBody>
          <a:bodyPr/>
          <a:lstStyle/>
          <a:p>
            <a:pPr marL="228600" indent="-228600">
              <a:buFont typeface="+mj-lt"/>
              <a:buAutoNum type="arabicPeriod"/>
            </a:pPr>
            <a:r>
              <a:rPr lang="en-US" sz="1600" b="1" dirty="0"/>
              <a:t>How to get help:</a:t>
            </a:r>
            <a:r>
              <a:rPr lang="en-US" sz="1600" dirty="0"/>
              <a:t> office hours, email, telephone, or Slack.</a:t>
            </a:r>
          </a:p>
          <a:p>
            <a:pPr marL="228600" indent="-228600">
              <a:buFont typeface="+mj-lt"/>
              <a:buAutoNum type="arabicPeriod"/>
            </a:pPr>
            <a:r>
              <a:rPr lang="en-US" sz="1600" b="1" dirty="0"/>
              <a:t>Attendance: </a:t>
            </a:r>
            <a:r>
              <a:rPr lang="en-US" sz="1600" dirty="0"/>
              <a:t>attendance is not required but I will prepare course materials with the expectation that students will attend class synchronously. </a:t>
            </a:r>
            <a:endParaRPr lang="en-US" sz="1600" b="1" dirty="0"/>
          </a:p>
          <a:p>
            <a:pPr marL="228600" indent="-228600">
              <a:buFont typeface="+mj-lt"/>
              <a:buAutoNum type="arabicPeriod"/>
            </a:pPr>
            <a:r>
              <a:rPr lang="en-US" sz="1600" b="1" dirty="0"/>
              <a:t>Grading: </a:t>
            </a:r>
            <a:r>
              <a:rPr lang="en-US" sz="1600" dirty="0"/>
              <a:t>make sure your submissions are carefully completed with clean and well documented code. Make full use of </a:t>
            </a:r>
            <a:r>
              <a:rPr lang="en-US" sz="1600" dirty="0" err="1"/>
              <a:t>Jupyter</a:t>
            </a:r>
            <a:r>
              <a:rPr lang="en-US" sz="1600" dirty="0"/>
              <a:t> features, such as markdown text. Individual assignments will </a:t>
            </a:r>
            <a:r>
              <a:rPr lang="en-US" sz="1600" b="1" dirty="0"/>
              <a:t>not</a:t>
            </a:r>
            <a:r>
              <a:rPr lang="en-US" sz="1600" dirty="0"/>
              <a:t> be curved. Final grades </a:t>
            </a:r>
            <a:r>
              <a:rPr lang="en-US" sz="1600" b="1" dirty="0"/>
              <a:t>will</a:t>
            </a:r>
            <a:r>
              <a:rPr lang="en-US" sz="1600" dirty="0"/>
              <a:t> be curved.</a:t>
            </a:r>
          </a:p>
          <a:p>
            <a:pPr marL="228600" indent="-228600">
              <a:buFont typeface="+mj-lt"/>
              <a:buAutoNum type="arabicPeriod"/>
            </a:pPr>
            <a:r>
              <a:rPr lang="en-US" sz="1600" b="1" dirty="0"/>
              <a:t>Late Work:</a:t>
            </a:r>
            <a:r>
              <a:rPr lang="en-US" sz="1600" dirty="0"/>
              <a:t> we will accept all assignment submissions if solutions have not yet been released, but you will lose the </a:t>
            </a:r>
            <a:r>
              <a:rPr lang="en-US" sz="1600" b="1" dirty="0"/>
              <a:t>on-time points</a:t>
            </a:r>
            <a:r>
              <a:rPr lang="en-US" sz="1600" dirty="0"/>
              <a:t> listed in the rubric. Solutions will typically be released 1 week after the assignment is due.</a:t>
            </a:r>
          </a:p>
          <a:p>
            <a:pPr marL="228600" indent="-228600">
              <a:buFont typeface="+mj-lt"/>
              <a:buAutoNum type="arabicPeriod"/>
            </a:pPr>
            <a:r>
              <a:rPr lang="en-US" sz="1600" b="1" dirty="0"/>
              <a:t>Make-Up Policy: </a:t>
            </a:r>
            <a:r>
              <a:rPr lang="en-US" sz="1600" dirty="0"/>
              <a:t>If you feel that any assignment needs to be re-graded, you must discuss this with me within 1 week of grades being posted. If approved, the entire assignment will be subject to complete evaluation.</a:t>
            </a:r>
          </a:p>
          <a:p>
            <a:pPr marL="228600" indent="-228600">
              <a:buFont typeface="+mj-lt"/>
              <a:buAutoNum type="arabicPeriod"/>
            </a:pPr>
            <a:r>
              <a:rPr lang="en-US" sz="1600" b="1" dirty="0"/>
              <a:t>Collaboration: </a:t>
            </a:r>
            <a:r>
              <a:rPr lang="en-US" sz="1600" dirty="0"/>
              <a:t>healthy collaboration is encouraged. If another student contributes substantially to your understanding of a problem, you should cite this student. You will not be negatively judged for citing another student.</a:t>
            </a:r>
          </a:p>
          <a:p>
            <a:pPr marL="228600" indent="-228600">
              <a:buFont typeface="+mj-lt"/>
              <a:buAutoNum type="arabicPeriod"/>
            </a:pPr>
            <a:r>
              <a:rPr lang="en-US" sz="1600" b="1" dirty="0"/>
              <a:t>Cheating and Plagiarism: </a:t>
            </a:r>
            <a:r>
              <a:rPr lang="en-US" sz="1600" dirty="0"/>
              <a:t>you are expected to submit your own work. If you are suspected of dishonest academic activity, I will invite you to discuss it further in private. Academic dishonesty will likely result in grade reduction, with severity depending on the nature of the dishonest activity. I am obligated to report on academic misconduct with a letter to the department, college and/or university leadership. Repeat offenses will be treated with significantly greater severity.</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22</a:t>
            </a:fld>
            <a:endParaRPr lang="en-US"/>
          </a:p>
        </p:txBody>
      </p:sp>
      <p:sp>
        <p:nvSpPr>
          <p:cNvPr id="6" name="Content Placeholder 2">
            <a:extLst>
              <a:ext uri="{FF2B5EF4-FFF2-40B4-BE49-F238E27FC236}">
                <a16:creationId xmlns:a16="http://schemas.microsoft.com/office/drawing/2014/main" id="{0E64C870-7F22-1888-F593-78E825967586}"/>
              </a:ext>
            </a:extLst>
          </p:cNvPr>
          <p:cNvSpPr txBox="1">
            <a:spLocks/>
          </p:cNvSpPr>
          <p:nvPr/>
        </p:nvSpPr>
        <p:spPr bwMode="auto">
          <a:xfrm>
            <a:off x="8078028" y="1549826"/>
            <a:ext cx="2914649" cy="666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marL="0" indent="0" defTabSz="914400">
              <a:buNone/>
            </a:pPr>
            <a:r>
              <a:rPr lang="en-US" sz="2000" b="1" dirty="0">
                <a:solidFill>
                  <a:schemeClr val="accent3"/>
                </a:solidFill>
                <a:hlinkClick r:id="rId2"/>
              </a:rPr>
              <a:t>Read the syllabus</a:t>
            </a:r>
            <a:endParaRPr lang="en-US" sz="2000" dirty="0">
              <a:solidFill>
                <a:schemeClr val="accent3"/>
              </a:solidFill>
            </a:endParaRPr>
          </a:p>
        </p:txBody>
      </p:sp>
    </p:spTree>
    <p:extLst>
      <p:ext uri="{BB962C8B-B14F-4D97-AF65-F5344CB8AC3E}">
        <p14:creationId xmlns:p14="http://schemas.microsoft.com/office/powerpoint/2010/main" val="382605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2" y="3429000"/>
            <a:ext cx="11379199" cy="3107806"/>
          </a:xfrm>
        </p:spPr>
        <p:txBody>
          <a:bodyPr/>
          <a:lstStyle/>
          <a:p>
            <a:pPr marL="0" indent="0">
              <a:buNone/>
            </a:pPr>
            <a:r>
              <a:rPr lang="en-US" sz="1600" dirty="0"/>
              <a:t>Grading will be based on:</a:t>
            </a:r>
          </a:p>
          <a:p>
            <a:pPr algn="l"/>
            <a:r>
              <a:rPr lang="en-US" sz="1600" b="1" i="0" dirty="0" err="1">
                <a:effectLst/>
              </a:rPr>
              <a:t>Homeworks</a:t>
            </a:r>
            <a:r>
              <a:rPr lang="en-US" sz="1600" b="0" i="0" dirty="0">
                <a:effectLst/>
              </a:rPr>
              <a:t> will have 2 parts: (1) quiz with analytical exercises, typically solved on paper. (2) practical problems to be implemented in Python.</a:t>
            </a:r>
          </a:p>
          <a:p>
            <a:pPr algn="l"/>
            <a:r>
              <a:rPr lang="en-US" sz="1600" b="1" i="0" dirty="0">
                <a:effectLst/>
              </a:rPr>
              <a:t>Exams</a:t>
            </a:r>
            <a:r>
              <a:rPr lang="en-US" sz="1600" b="0" i="0" dirty="0">
                <a:effectLst/>
              </a:rPr>
              <a:t> will be drawn from lectures and readings. Practice exams will be provided.</a:t>
            </a:r>
          </a:p>
          <a:p>
            <a:pPr algn="l"/>
            <a:r>
              <a:rPr lang="en-US" sz="1600" b="1" i="0" dirty="0">
                <a:effectLst/>
              </a:rPr>
              <a:t>Short Assignments</a:t>
            </a:r>
            <a:r>
              <a:rPr lang="en-US" sz="1600" b="0" i="0" dirty="0">
                <a:effectLst/>
              </a:rPr>
              <a:t> will typically consist of short problems (with shorter turnaround time) to help consolidate and retain the information learned in class.</a:t>
            </a:r>
          </a:p>
          <a:p>
            <a:pPr algn="l"/>
            <a:r>
              <a:rPr lang="en-US" sz="1600" b="1" i="0" dirty="0">
                <a:effectLst/>
              </a:rPr>
              <a:t>Participation</a:t>
            </a:r>
            <a:r>
              <a:rPr lang="en-US" sz="1600" b="0" i="0" dirty="0">
                <a:effectLst/>
              </a:rPr>
              <a:t> will be in the form of discussion boards participation and class participation</a:t>
            </a:r>
          </a:p>
          <a:p>
            <a:pPr algn="l"/>
            <a:r>
              <a:rPr lang="en-US" sz="1600" b="1" i="0" dirty="0">
                <a:effectLst/>
              </a:rPr>
              <a:t>Final Project</a:t>
            </a:r>
            <a:r>
              <a:rPr lang="en-US" sz="1600" b="0" i="0" dirty="0">
                <a:effectLst/>
              </a:rPr>
              <a:t> is a group assignment. The objective of this project is to implement an end-to-end Machine Learning/Deep Learning model using a data set collected from students in the class. The outcomes of the final project include working code and a report.</a:t>
            </a:r>
            <a:r>
              <a:rPr lang="en-US" sz="1600" dirty="0"/>
              <a:t> </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23</a:t>
            </a:fld>
            <a:endParaRPr lang="en-US"/>
          </a:p>
        </p:txBody>
      </p:sp>
      <p:graphicFrame>
        <p:nvGraphicFramePr>
          <p:cNvPr id="6" name="Table 6">
            <a:extLst>
              <a:ext uri="{FF2B5EF4-FFF2-40B4-BE49-F238E27FC236}">
                <a16:creationId xmlns:a16="http://schemas.microsoft.com/office/drawing/2014/main" id="{6DB1493D-1339-A706-F8B0-449B4394153F}"/>
              </a:ext>
            </a:extLst>
          </p:cNvPr>
          <p:cNvGraphicFramePr>
            <a:graphicFrameLocks noGrp="1"/>
          </p:cNvGraphicFramePr>
          <p:nvPr>
            <p:extLst>
              <p:ext uri="{D42A27DB-BD31-4B8C-83A1-F6EECF244321}">
                <p14:modId xmlns:p14="http://schemas.microsoft.com/office/powerpoint/2010/main" val="3511008796"/>
              </p:ext>
            </p:extLst>
          </p:nvPr>
        </p:nvGraphicFramePr>
        <p:xfrm>
          <a:off x="3955772" y="1071893"/>
          <a:ext cx="8127999" cy="2225040"/>
        </p:xfrm>
        <a:graphic>
          <a:graphicData uri="http://schemas.openxmlformats.org/drawingml/2006/table">
            <a:tbl>
              <a:tblPr firstRow="1" bandRow="1">
                <a:tableStyleId>{F5AB1C69-6EDB-4FF4-983F-18BD219EF322}</a:tableStyleId>
              </a:tblPr>
              <a:tblGrid>
                <a:gridCol w="2709333">
                  <a:extLst>
                    <a:ext uri="{9D8B030D-6E8A-4147-A177-3AD203B41FA5}">
                      <a16:colId xmlns:a16="http://schemas.microsoft.com/office/drawing/2014/main" val="3718300443"/>
                    </a:ext>
                  </a:extLst>
                </a:gridCol>
                <a:gridCol w="2709333">
                  <a:extLst>
                    <a:ext uri="{9D8B030D-6E8A-4147-A177-3AD203B41FA5}">
                      <a16:colId xmlns:a16="http://schemas.microsoft.com/office/drawing/2014/main" val="1468455570"/>
                    </a:ext>
                  </a:extLst>
                </a:gridCol>
                <a:gridCol w="2709333">
                  <a:extLst>
                    <a:ext uri="{9D8B030D-6E8A-4147-A177-3AD203B41FA5}">
                      <a16:colId xmlns:a16="http://schemas.microsoft.com/office/drawing/2014/main" val="4146192809"/>
                    </a:ext>
                  </a:extLst>
                </a:gridCol>
              </a:tblGrid>
              <a:tr h="370840">
                <a:tc>
                  <a:txBody>
                    <a:bodyPr/>
                    <a:lstStyle/>
                    <a:p>
                      <a:r>
                        <a:rPr lang="en-US" dirty="0"/>
                        <a:t>Assignment Type</a:t>
                      </a:r>
                    </a:p>
                  </a:txBody>
                  <a:tcPr/>
                </a:tc>
                <a:tc>
                  <a:txBody>
                    <a:bodyPr/>
                    <a:lstStyle/>
                    <a:p>
                      <a:r>
                        <a:rPr lang="en-US" dirty="0"/>
                        <a:t>Total</a:t>
                      </a:r>
                    </a:p>
                  </a:txBody>
                  <a:tcPr/>
                </a:tc>
                <a:tc>
                  <a:txBody>
                    <a:bodyPr/>
                    <a:lstStyle/>
                    <a:p>
                      <a:r>
                        <a:rPr lang="en-US" dirty="0"/>
                        <a:t>Percentage Final Grade</a:t>
                      </a:r>
                    </a:p>
                  </a:txBody>
                  <a:tcPr/>
                </a:tc>
                <a:extLst>
                  <a:ext uri="{0D108BD9-81ED-4DB2-BD59-A6C34878D82A}">
                    <a16:rowId xmlns:a16="http://schemas.microsoft.com/office/drawing/2014/main" val="1906210746"/>
                  </a:ext>
                </a:extLst>
              </a:tr>
              <a:tr h="370840">
                <a:tc>
                  <a:txBody>
                    <a:bodyPr/>
                    <a:lstStyle/>
                    <a:p>
                      <a:r>
                        <a:rPr lang="en-US" dirty="0"/>
                        <a:t>Exams</a:t>
                      </a:r>
                    </a:p>
                  </a:txBody>
                  <a:tcPr/>
                </a:tc>
                <a:tc>
                  <a:txBody>
                    <a:bodyPr/>
                    <a:lstStyle/>
                    <a:p>
                      <a:r>
                        <a:rPr lang="en-US" dirty="0"/>
                        <a:t>2</a:t>
                      </a:r>
                    </a:p>
                  </a:txBody>
                  <a:tcPr/>
                </a:tc>
                <a:tc>
                  <a:txBody>
                    <a:bodyPr/>
                    <a:lstStyle/>
                    <a:p>
                      <a:r>
                        <a:rPr lang="en-US" dirty="0"/>
                        <a:t>20% each</a:t>
                      </a:r>
                    </a:p>
                  </a:txBody>
                  <a:tcPr/>
                </a:tc>
                <a:extLst>
                  <a:ext uri="{0D108BD9-81ED-4DB2-BD59-A6C34878D82A}">
                    <a16:rowId xmlns:a16="http://schemas.microsoft.com/office/drawing/2014/main" val="1599473943"/>
                  </a:ext>
                </a:extLst>
              </a:tr>
              <a:tr h="370840">
                <a:tc>
                  <a:txBody>
                    <a:bodyPr/>
                    <a:lstStyle/>
                    <a:p>
                      <a:r>
                        <a:rPr lang="en-US" dirty="0"/>
                        <a:t>Homework</a:t>
                      </a:r>
                    </a:p>
                  </a:txBody>
                  <a:tcPr/>
                </a:tc>
                <a:tc>
                  <a:txBody>
                    <a:bodyPr/>
                    <a:lstStyle/>
                    <a:p>
                      <a:r>
                        <a:rPr lang="en-US" dirty="0"/>
                        <a:t>4</a:t>
                      </a:r>
                    </a:p>
                  </a:txBody>
                  <a:tcPr/>
                </a:tc>
                <a:tc>
                  <a:txBody>
                    <a:bodyPr/>
                    <a:lstStyle/>
                    <a:p>
                      <a:r>
                        <a:rPr lang="en-US" dirty="0"/>
                        <a:t>15%</a:t>
                      </a:r>
                    </a:p>
                  </a:txBody>
                  <a:tcPr/>
                </a:tc>
                <a:extLst>
                  <a:ext uri="{0D108BD9-81ED-4DB2-BD59-A6C34878D82A}">
                    <a16:rowId xmlns:a16="http://schemas.microsoft.com/office/drawing/2014/main" val="1403196095"/>
                  </a:ext>
                </a:extLst>
              </a:tr>
              <a:tr h="370840">
                <a:tc>
                  <a:txBody>
                    <a:bodyPr/>
                    <a:lstStyle/>
                    <a:p>
                      <a:r>
                        <a:rPr lang="en-US" dirty="0"/>
                        <a:t>Short Assignments</a:t>
                      </a:r>
                    </a:p>
                  </a:txBody>
                  <a:tcPr/>
                </a:tc>
                <a:tc>
                  <a:txBody>
                    <a:bodyPr/>
                    <a:lstStyle/>
                    <a:p>
                      <a:r>
                        <a:rPr lang="en-US" dirty="0"/>
                        <a:t>~6</a:t>
                      </a:r>
                    </a:p>
                  </a:txBody>
                  <a:tcPr/>
                </a:tc>
                <a:tc>
                  <a:txBody>
                    <a:bodyPr/>
                    <a:lstStyle/>
                    <a:p>
                      <a:r>
                        <a:rPr lang="en-US" dirty="0"/>
                        <a:t>15%</a:t>
                      </a:r>
                    </a:p>
                  </a:txBody>
                  <a:tcPr/>
                </a:tc>
                <a:extLst>
                  <a:ext uri="{0D108BD9-81ED-4DB2-BD59-A6C34878D82A}">
                    <a16:rowId xmlns:a16="http://schemas.microsoft.com/office/drawing/2014/main" val="2356915851"/>
                  </a:ext>
                </a:extLst>
              </a:tr>
              <a:tr h="370840">
                <a:tc>
                  <a:txBody>
                    <a:bodyPr/>
                    <a:lstStyle/>
                    <a:p>
                      <a:r>
                        <a:rPr lang="en-US" dirty="0"/>
                        <a:t>Participation</a:t>
                      </a:r>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3632142380"/>
                  </a:ext>
                </a:extLst>
              </a:tr>
              <a:tr h="370840">
                <a:tc>
                  <a:txBody>
                    <a:bodyPr/>
                    <a:lstStyle/>
                    <a:p>
                      <a:r>
                        <a:rPr lang="en-US" dirty="0"/>
                        <a:t>Final Project</a:t>
                      </a:r>
                    </a:p>
                  </a:txBody>
                  <a:tcPr/>
                </a:tc>
                <a:tc>
                  <a:txBody>
                    <a:bodyPr/>
                    <a:lstStyle/>
                    <a:p>
                      <a:r>
                        <a:rPr lang="en-US" dirty="0"/>
                        <a:t>1 (group project)</a:t>
                      </a:r>
                    </a:p>
                  </a:txBody>
                  <a:tcPr/>
                </a:tc>
                <a:tc>
                  <a:txBody>
                    <a:bodyPr/>
                    <a:lstStyle/>
                    <a:p>
                      <a:r>
                        <a:rPr lang="en-US" dirty="0"/>
                        <a:t>20%</a:t>
                      </a:r>
                    </a:p>
                  </a:txBody>
                  <a:tcPr/>
                </a:tc>
                <a:extLst>
                  <a:ext uri="{0D108BD9-81ED-4DB2-BD59-A6C34878D82A}">
                    <a16:rowId xmlns:a16="http://schemas.microsoft.com/office/drawing/2014/main" val="2454718636"/>
                  </a:ext>
                </a:extLst>
              </a:tr>
            </a:tbl>
          </a:graphicData>
        </a:graphic>
      </p:graphicFrame>
    </p:spTree>
    <p:extLst>
      <p:ext uri="{BB962C8B-B14F-4D97-AF65-F5344CB8AC3E}">
        <p14:creationId xmlns:p14="http://schemas.microsoft.com/office/powerpoint/2010/main" val="1363285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Mark your calendars!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p:txBody>
          <a:bodyPr/>
          <a:lstStyle/>
          <a:p>
            <a:r>
              <a:rPr lang="en-US" sz="1800" dirty="0"/>
              <a:t>Midterm Exam</a:t>
            </a:r>
          </a:p>
          <a:p>
            <a:pPr lvl="1"/>
            <a:r>
              <a:rPr lang="en-US" sz="1800" dirty="0"/>
              <a:t>On-campus: </a:t>
            </a:r>
            <a:r>
              <a:rPr lang="en-US" sz="1800" b="1" dirty="0"/>
              <a:t>Monday, October 10 at 7:20 PM – 9:20 PM, in-person</a:t>
            </a:r>
          </a:p>
          <a:p>
            <a:pPr lvl="1"/>
            <a:r>
              <a:rPr lang="en-US" sz="1800" dirty="0"/>
              <a:t>EDGE/Online: </a:t>
            </a:r>
            <a:r>
              <a:rPr lang="en-US" sz="1800" b="1" dirty="0"/>
              <a:t>Monday, October 10 at your preferred time, </a:t>
            </a:r>
            <a:r>
              <a:rPr lang="en-US" sz="1800" b="1" dirty="0" err="1"/>
              <a:t>Honorlock</a:t>
            </a:r>
            <a:endParaRPr lang="en-US" sz="1800" dirty="0"/>
          </a:p>
          <a:p>
            <a:pPr lvl="1"/>
            <a:endParaRPr lang="en-US" sz="1800" dirty="0"/>
          </a:p>
          <a:p>
            <a:r>
              <a:rPr lang="en-US" sz="1800" dirty="0"/>
              <a:t>Final Project</a:t>
            </a:r>
          </a:p>
          <a:p>
            <a:pPr lvl="1"/>
            <a:r>
              <a:rPr lang="en-US" sz="1800" dirty="0"/>
              <a:t>Everyone: </a:t>
            </a:r>
            <a:r>
              <a:rPr lang="en-US" sz="1800" b="1" dirty="0"/>
              <a:t>Tuesday, December 6 at 11:59 PM</a:t>
            </a:r>
          </a:p>
          <a:p>
            <a:pPr lvl="1"/>
            <a:endParaRPr lang="en-US" sz="1800" dirty="0"/>
          </a:p>
          <a:p>
            <a:r>
              <a:rPr lang="en-US" sz="1800" dirty="0"/>
              <a:t>Final Exam</a:t>
            </a:r>
          </a:p>
          <a:p>
            <a:pPr lvl="1"/>
            <a:r>
              <a:rPr lang="en-US" sz="1800" dirty="0"/>
              <a:t>On-campus: </a:t>
            </a:r>
            <a:r>
              <a:rPr lang="en-US" sz="1800" b="1" dirty="0"/>
              <a:t>Wednesday, December 14 at 5:30 PM – 7:30 PM, in-person</a:t>
            </a:r>
          </a:p>
          <a:p>
            <a:pPr lvl="1"/>
            <a:r>
              <a:rPr lang="en-US" sz="1800" dirty="0"/>
              <a:t>EDGE/Online: </a:t>
            </a:r>
            <a:r>
              <a:rPr lang="en-US" sz="1800" b="1" dirty="0"/>
              <a:t>Wednesday, December 14 at your preferred time, </a:t>
            </a:r>
            <a:r>
              <a:rPr lang="en-US" sz="1800" b="1" dirty="0" err="1"/>
              <a:t>Honorlock</a:t>
            </a:r>
            <a:endParaRPr lang="en-US" sz="1800" b="1"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24</a:t>
            </a:fld>
            <a:endParaRPr lang="en-US"/>
          </a:p>
        </p:txBody>
      </p:sp>
    </p:spTree>
    <p:extLst>
      <p:ext uri="{BB962C8B-B14F-4D97-AF65-F5344CB8AC3E}">
        <p14:creationId xmlns:p14="http://schemas.microsoft.com/office/powerpoint/2010/main" val="45788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Students requiring accommodations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5588000" cy="4495799"/>
          </a:xfrm>
        </p:spPr>
        <p:txBody>
          <a:bodyPr wrap="square" anchor="t">
            <a:normAutofit/>
          </a:bodyPr>
          <a:lstStyle/>
          <a:p>
            <a:r>
              <a:rPr lang="en-US" sz="1800" dirty="0"/>
              <a:t>Students with disabilities who experience learning barriers and would like to request academic accommodations should connect with the DRC (Disability Resource Center) by visiting </a:t>
            </a:r>
            <a:r>
              <a:rPr lang="en-US" sz="1800" dirty="0">
                <a:hlinkClick r:id="rId2"/>
              </a:rPr>
              <a:t>https://disability.ufl.edu/students/get-started/</a:t>
            </a:r>
            <a:r>
              <a:rPr lang="en-US" sz="1800" dirty="0"/>
              <a:t>. </a:t>
            </a:r>
          </a:p>
          <a:p>
            <a:endParaRPr lang="en-US" sz="1800" dirty="0"/>
          </a:p>
          <a:p>
            <a:r>
              <a:rPr lang="en-US" sz="1800" dirty="0"/>
              <a:t>Please make sure you share your accommodation letter with me as soon as you have it, so we can discuss your access needs.</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25</a:t>
            </a:fld>
            <a:endParaRPr lang="en-US"/>
          </a:p>
        </p:txBody>
      </p:sp>
      <p:pic>
        <p:nvPicPr>
          <p:cNvPr id="7" name="Picture 6" descr="Graphical user interface, text, application, Word, email&#10;&#10;Description automatically generated">
            <a:extLst>
              <a:ext uri="{FF2B5EF4-FFF2-40B4-BE49-F238E27FC236}">
                <a16:creationId xmlns:a16="http://schemas.microsoft.com/office/drawing/2014/main" id="{8EE2FC20-090E-D3D3-81E4-F763A4B4F528}"/>
              </a:ext>
            </a:extLst>
          </p:cNvPr>
          <p:cNvPicPr>
            <a:picLocks noChangeAspect="1"/>
          </p:cNvPicPr>
          <p:nvPr/>
        </p:nvPicPr>
        <p:blipFill>
          <a:blip r:embed="rId3"/>
          <a:stretch>
            <a:fillRect/>
          </a:stretch>
        </p:blipFill>
        <p:spPr>
          <a:xfrm>
            <a:off x="6197600" y="2912110"/>
            <a:ext cx="5588000" cy="2710179"/>
          </a:xfrm>
          <a:prstGeom prst="rect">
            <a:avLst/>
          </a:prstGeom>
          <a:noFill/>
        </p:spPr>
      </p:pic>
    </p:spTree>
    <p:extLst>
      <p:ext uri="{BB962C8B-B14F-4D97-AF65-F5344CB8AC3E}">
        <p14:creationId xmlns:p14="http://schemas.microsoft.com/office/powerpoint/2010/main" val="3288035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ctrTitle"/>
          </p:nvPr>
        </p:nvSpPr>
        <p:spPr>
          <a:xfrm>
            <a:off x="415611" y="992767"/>
            <a:ext cx="11360800" cy="2736800"/>
          </a:xfrm>
        </p:spPr>
        <p:txBody>
          <a:bodyPr wrap="square" anchor="b">
            <a:normAutofit/>
          </a:bodyPr>
          <a:lstStyle/>
          <a:p>
            <a:r>
              <a:rPr lang="en-US" dirty="0"/>
              <a:t>Any questions?</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idx="12"/>
          </p:nvPr>
        </p:nvSpPr>
        <p:spPr>
          <a:xfrm>
            <a:off x="11296611" y="6217623"/>
            <a:ext cx="731600" cy="524800"/>
          </a:xfrm>
        </p:spPr>
        <p:txBody>
          <a:bodyPr wrap="square" anchor="ctr">
            <a:normAutofit/>
          </a:bodyPr>
          <a:lstStyle/>
          <a:p>
            <a:pPr>
              <a:spcAft>
                <a:spcPts val="600"/>
              </a:spcAft>
            </a:pPr>
            <a:fld id="{E17B9F45-1FE4-7346-86C6-EA0766363EB2}" type="slidenum">
              <a:rPr lang="en-US" smtClean="0"/>
              <a:pPr>
                <a:spcAft>
                  <a:spcPts val="600"/>
                </a:spcAft>
              </a:pPr>
              <a:t>26</a:t>
            </a:fld>
            <a:endParaRPr lang="en-US"/>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4294967295"/>
          </p:nvPr>
        </p:nvSpPr>
        <p:spPr>
          <a:xfrm>
            <a:off x="406400" y="6515103"/>
            <a:ext cx="4114800" cy="365125"/>
          </a:xfrm>
        </p:spPr>
        <p:txBody>
          <a:bodyPr/>
          <a:lstStyle/>
          <a:p>
            <a:pPr>
              <a:spcAft>
                <a:spcPts val="600"/>
              </a:spcAft>
            </a:pPr>
            <a:r>
              <a:rPr lang="en-US" dirty="0"/>
              <a:t>Dr. Silva, EEL5840 Fall 2022</a:t>
            </a:r>
            <a:endParaRPr lang="en-US"/>
          </a:p>
        </p:txBody>
      </p:sp>
    </p:spTree>
    <p:extLst>
      <p:ext uri="{BB962C8B-B14F-4D97-AF65-F5344CB8AC3E}">
        <p14:creationId xmlns:p14="http://schemas.microsoft.com/office/powerpoint/2010/main" val="951269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2" y="1943100"/>
            <a:ext cx="11379199" cy="4593707"/>
          </a:xfrm>
        </p:spPr>
        <p:txBody>
          <a:bodyPr/>
          <a:lstStyle/>
          <a:p>
            <a:r>
              <a:rPr lang="en-US" sz="1600" dirty="0"/>
              <a:t>While several definitions of artificial intelligence (AI) have surfaced over the last few decades, John McCarthy offers the following definition in this </a:t>
            </a:r>
            <a:r>
              <a:rPr lang="en-US" sz="1600" dirty="0">
                <a:hlinkClick r:id="rId2"/>
              </a:rPr>
              <a:t>2004 paper</a:t>
            </a:r>
            <a:endParaRPr lang="en-US" sz="1600" dirty="0"/>
          </a:p>
          <a:p>
            <a:pPr marL="0" indent="0">
              <a:buNone/>
            </a:pPr>
            <a:endParaRPr lang="en-US" sz="1600" dirty="0"/>
          </a:p>
          <a:p>
            <a:pPr marL="0" indent="0">
              <a:buNone/>
            </a:pPr>
            <a:endParaRPr lang="en-US" sz="1600" dirty="0"/>
          </a:p>
          <a:p>
            <a:pPr marL="0" indent="0" algn="ctr">
              <a:buNone/>
            </a:pPr>
            <a:r>
              <a:rPr lang="en-US" sz="1600" i="1" dirty="0"/>
              <a:t>“It is the science and engineering of making intelligent machines, especially intelligent computer programs. It is related to the similar task of using computers to understand human intelligence, but AI does not have to confine itself to methods that are biologically observable.”</a:t>
            </a:r>
            <a:r>
              <a:rPr lang="en-US" sz="1600" dirty="0"/>
              <a:t> John McCarthy, 2004</a:t>
            </a:r>
            <a:endParaRPr lang="en-US" sz="1600" i="1" dirty="0"/>
          </a:p>
          <a:p>
            <a:pPr marL="0" indent="0">
              <a:buNone/>
            </a:pPr>
            <a:endParaRPr lang="en-US" sz="1600" i="1" dirty="0"/>
          </a:p>
          <a:p>
            <a:pPr marL="0" indent="0">
              <a:buNone/>
            </a:pPr>
            <a:endParaRPr lang="en-US" sz="1600" i="1" dirty="0"/>
          </a:p>
          <a:p>
            <a:r>
              <a:rPr lang="en-US" sz="1600" dirty="0"/>
              <a:t>Decades before this definition, the birth of AI conversation was denoted by Alan Turing’s seminal work, </a:t>
            </a:r>
            <a:r>
              <a:rPr lang="en-US" sz="1600" dirty="0">
                <a:hlinkClick r:id="rId3"/>
              </a:rPr>
              <a:t>“Computing and Intelligence”</a:t>
            </a:r>
            <a:r>
              <a:rPr lang="en-US" sz="1600" dirty="0"/>
              <a:t>, published in 1950. Turing inquired: </a:t>
            </a:r>
            <a:r>
              <a:rPr lang="en-US" sz="1600" b="1" dirty="0"/>
              <a:t>“Can machines think?”.</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27</a:t>
            </a:fld>
            <a:endParaRPr lang="en-US"/>
          </a:p>
        </p:txBody>
      </p:sp>
    </p:spTree>
    <p:extLst>
      <p:ext uri="{BB962C8B-B14F-4D97-AF65-F5344CB8AC3E}">
        <p14:creationId xmlns:p14="http://schemas.microsoft.com/office/powerpoint/2010/main" val="1776247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Turing Test – Current Benchmark</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1847851"/>
            <a:ext cx="5835780" cy="3162688"/>
          </a:xfrm>
        </p:spPr>
        <p:txBody>
          <a:bodyPr wrap="square" anchor="t">
            <a:noAutofit/>
          </a:bodyPr>
          <a:lstStyle/>
          <a:p>
            <a:r>
              <a:rPr lang="en-US" sz="1800" dirty="0"/>
              <a:t>Intelligence does not have to depend on relating it to </a:t>
            </a:r>
            <a:r>
              <a:rPr lang="en-US" sz="1800" b="1" dirty="0"/>
              <a:t>human intelligence</a:t>
            </a:r>
            <a:r>
              <a:rPr lang="en-US" sz="1800" dirty="0"/>
              <a:t>. </a:t>
            </a:r>
          </a:p>
          <a:p>
            <a:endParaRPr lang="en-US" sz="1800" dirty="0"/>
          </a:p>
          <a:p>
            <a:r>
              <a:rPr lang="en-US" sz="1800" dirty="0"/>
              <a:t>The ideal approach is:</a:t>
            </a:r>
          </a:p>
          <a:p>
            <a:pPr lvl="1"/>
            <a:r>
              <a:rPr lang="en-US" sz="1600" dirty="0"/>
              <a:t>Systems that think rationally</a:t>
            </a:r>
          </a:p>
          <a:p>
            <a:pPr lvl="1"/>
            <a:r>
              <a:rPr lang="en-US" sz="1600" dirty="0"/>
              <a:t>Systems that act rationally</a:t>
            </a:r>
          </a:p>
          <a:p>
            <a:pPr lvl="1"/>
            <a:endParaRPr lang="en-US" sz="1600" dirty="0"/>
          </a:p>
          <a:p>
            <a:r>
              <a:rPr lang="en-US" sz="1800" dirty="0"/>
              <a:t>Alan Turing’s definition falls under the category of </a:t>
            </a:r>
            <a:r>
              <a:rPr lang="en-US" sz="1800" b="1" dirty="0"/>
              <a:t>systems that act like humans</a:t>
            </a:r>
            <a:r>
              <a:rPr lang="en-US" sz="1800" dirty="0"/>
              <a:t>.</a:t>
            </a:r>
          </a:p>
          <a:p>
            <a:pPr marL="0" indent="0">
              <a:buNone/>
            </a:pPr>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28</a:t>
            </a:fld>
            <a:endParaRPr lang="en-US"/>
          </a:p>
        </p:txBody>
      </p:sp>
      <p:pic>
        <p:nvPicPr>
          <p:cNvPr id="7" name="Picture 6" descr="Diagram&#10;&#10;Description automatically generated">
            <a:extLst>
              <a:ext uri="{FF2B5EF4-FFF2-40B4-BE49-F238E27FC236}">
                <a16:creationId xmlns:a16="http://schemas.microsoft.com/office/drawing/2014/main" id="{CA731A62-7DD6-F663-84A1-C5DDEAB20420}"/>
              </a:ext>
            </a:extLst>
          </p:cNvPr>
          <p:cNvPicPr>
            <a:picLocks noChangeAspect="1"/>
          </p:cNvPicPr>
          <p:nvPr/>
        </p:nvPicPr>
        <p:blipFill>
          <a:blip r:embed="rId2"/>
          <a:stretch>
            <a:fillRect/>
          </a:stretch>
        </p:blipFill>
        <p:spPr>
          <a:xfrm>
            <a:off x="7935638" y="1604705"/>
            <a:ext cx="3038764" cy="2348136"/>
          </a:xfrm>
          <a:prstGeom prst="rect">
            <a:avLst/>
          </a:prstGeom>
          <a:noFill/>
        </p:spPr>
      </p:pic>
      <p:grpSp>
        <p:nvGrpSpPr>
          <p:cNvPr id="10" name="Group 9">
            <a:extLst>
              <a:ext uri="{FF2B5EF4-FFF2-40B4-BE49-F238E27FC236}">
                <a16:creationId xmlns:a16="http://schemas.microsoft.com/office/drawing/2014/main" id="{420B8C8C-6255-4AAF-6FE5-123BB4235AC1}"/>
              </a:ext>
            </a:extLst>
          </p:cNvPr>
          <p:cNvGrpSpPr/>
          <p:nvPr/>
        </p:nvGrpSpPr>
        <p:grpSpPr>
          <a:xfrm>
            <a:off x="8456136" y="4700808"/>
            <a:ext cx="2583495" cy="1886330"/>
            <a:chOff x="8456136" y="4700808"/>
            <a:chExt cx="2583495" cy="1886330"/>
          </a:xfrm>
        </p:grpSpPr>
        <p:sp>
          <p:nvSpPr>
            <p:cNvPr id="11" name="TextBox 10">
              <a:extLst>
                <a:ext uri="{FF2B5EF4-FFF2-40B4-BE49-F238E27FC236}">
                  <a16:creationId xmlns:a16="http://schemas.microsoft.com/office/drawing/2014/main" id="{EFA517A5-AD8C-A235-40B3-18095515E0CD}"/>
                </a:ext>
              </a:extLst>
            </p:cNvPr>
            <p:cNvSpPr txBox="1"/>
            <p:nvPr/>
          </p:nvSpPr>
          <p:spPr>
            <a:xfrm>
              <a:off x="8456136" y="6063918"/>
              <a:ext cx="2583495" cy="523220"/>
            </a:xfrm>
            <a:prstGeom prst="rect">
              <a:avLst/>
            </a:prstGeom>
            <a:noFill/>
          </p:spPr>
          <p:txBody>
            <a:bodyPr wrap="square" rtlCol="0">
              <a:spAutoFit/>
            </a:bodyPr>
            <a:lstStyle/>
            <a:p>
              <a:pPr algn="l" defTabSz="914400">
                <a:spcBef>
                  <a:spcPts val="0"/>
                </a:spcBef>
                <a:spcAft>
                  <a:spcPts val="600"/>
                </a:spcAft>
                <a:buClr>
                  <a:srgbClr val="FA4616"/>
                </a:buClr>
                <a:buSzPct val="100000"/>
              </a:pPr>
              <a:r>
                <a:rPr lang="en-US" sz="1400" dirty="0">
                  <a:solidFill>
                    <a:srgbClr val="326698"/>
                  </a:solidFill>
                  <a:latin typeface="+mn-lt"/>
                  <a:ea typeface="MS PGothic" panose="020B0600070205080204" pitchFamily="34" charset="-128"/>
                </a:rPr>
                <a:t>Podcast episode “</a:t>
              </a:r>
              <a:r>
                <a:rPr lang="en-US" sz="1400" dirty="0">
                  <a:solidFill>
                    <a:srgbClr val="326698"/>
                  </a:solidFill>
                  <a:latin typeface="+mn-lt"/>
                  <a:ea typeface="MS PGothic" panose="020B0600070205080204" pitchFamily="34" charset="-128"/>
                  <a:hlinkClick r:id="rId3"/>
                </a:rPr>
                <a:t>Measures of Intelligence” </a:t>
              </a:r>
              <a:r>
                <a:rPr lang="en-US" sz="1400" dirty="0">
                  <a:solidFill>
                    <a:srgbClr val="326698"/>
                  </a:solidFill>
                  <a:latin typeface="+mn-lt"/>
                  <a:ea typeface="MS PGothic" panose="020B0600070205080204" pitchFamily="34" charset="-128"/>
                </a:rPr>
                <a:t>by Lex </a:t>
              </a:r>
              <a:r>
                <a:rPr lang="en-US" sz="1400" dirty="0" err="1">
                  <a:solidFill>
                    <a:srgbClr val="326698"/>
                  </a:solidFill>
                  <a:latin typeface="+mn-lt"/>
                  <a:ea typeface="MS PGothic" panose="020B0600070205080204" pitchFamily="34" charset="-128"/>
                </a:rPr>
                <a:t>Fridman</a:t>
              </a:r>
              <a:endParaRPr lang="en-US" sz="1400" dirty="0">
                <a:solidFill>
                  <a:srgbClr val="326698"/>
                </a:solidFill>
                <a:latin typeface="+mn-lt"/>
                <a:ea typeface="MS PGothic" panose="020B0600070205080204" pitchFamily="34" charset="-128"/>
              </a:endParaRPr>
            </a:p>
          </p:txBody>
        </p:sp>
        <p:pic>
          <p:nvPicPr>
            <p:cNvPr id="12" name="Picture 11">
              <a:extLst>
                <a:ext uri="{FF2B5EF4-FFF2-40B4-BE49-F238E27FC236}">
                  <a16:creationId xmlns:a16="http://schemas.microsoft.com/office/drawing/2014/main" id="{AD885B92-DE5B-D9E3-20BA-6C96B5E6B153}"/>
                </a:ext>
              </a:extLst>
            </p:cNvPr>
            <p:cNvPicPr>
              <a:picLocks noChangeAspect="1"/>
            </p:cNvPicPr>
            <p:nvPr/>
          </p:nvPicPr>
          <p:blipFill rotWithShape="1">
            <a:blip r:embed="rId4"/>
            <a:srcRect l="26642" t="36020" r="27799" b="19241"/>
            <a:stretch/>
          </p:blipFill>
          <p:spPr>
            <a:xfrm>
              <a:off x="8456136" y="4700808"/>
              <a:ext cx="2583495" cy="1427065"/>
            </a:xfrm>
            <a:prstGeom prst="rect">
              <a:avLst/>
            </a:prstGeom>
          </p:spPr>
        </p:pic>
      </p:grpSp>
      <p:sp>
        <p:nvSpPr>
          <p:cNvPr id="13" name="Content Placeholder 2">
            <a:extLst>
              <a:ext uri="{FF2B5EF4-FFF2-40B4-BE49-F238E27FC236}">
                <a16:creationId xmlns:a16="http://schemas.microsoft.com/office/drawing/2014/main" id="{DC84E31C-5FAD-8D74-8423-CD4C46D4F3BB}"/>
              </a:ext>
            </a:extLst>
          </p:cNvPr>
          <p:cNvSpPr txBox="1">
            <a:spLocks/>
          </p:cNvSpPr>
          <p:nvPr/>
        </p:nvSpPr>
        <p:spPr bwMode="auto">
          <a:xfrm>
            <a:off x="407800" y="4914901"/>
            <a:ext cx="7527838" cy="16233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defTabSz="914400"/>
            <a:r>
              <a:rPr lang="en-US" sz="1800" dirty="0"/>
              <a:t>In 2019, </a:t>
            </a:r>
            <a:r>
              <a:rPr lang="en-US" sz="1800" dirty="0">
                <a:hlinkClick r:id="rId5"/>
              </a:rPr>
              <a:t>François Chollet proposed a new measure of intelligence </a:t>
            </a:r>
            <a:r>
              <a:rPr lang="en-US" sz="1800" dirty="0"/>
              <a:t>proposed a new measure of intelligence based on Algorithmic Information Theory, describing intelligence as skill-acquisition efficiency and highlighting the concepts of scope, generalization difficulty, priors, and experience</a:t>
            </a:r>
          </a:p>
        </p:txBody>
      </p:sp>
      <p:sp>
        <p:nvSpPr>
          <p:cNvPr id="16" name="Content Placeholder 2">
            <a:extLst>
              <a:ext uri="{FF2B5EF4-FFF2-40B4-BE49-F238E27FC236}">
                <a16:creationId xmlns:a16="http://schemas.microsoft.com/office/drawing/2014/main" id="{B08661DC-21E5-FE87-79D5-EACC4990576C}"/>
              </a:ext>
            </a:extLst>
          </p:cNvPr>
          <p:cNvSpPr txBox="1">
            <a:spLocks/>
          </p:cNvSpPr>
          <p:nvPr/>
        </p:nvSpPr>
        <p:spPr bwMode="auto">
          <a:xfrm>
            <a:off x="3619240" y="2778773"/>
            <a:ext cx="5835780" cy="1760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Autofit/>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35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350" b="0" i="0" kern="1200" spc="75" baseline="0" dirty="0" smtClean="0">
                <a:solidFill>
                  <a:schemeClr val="accent5"/>
                </a:solidFill>
                <a:latin typeface="Arial Narrow" panose="020B0604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defTabSz="914400"/>
            <a:r>
              <a:rPr lang="en-US" sz="1800" dirty="0"/>
              <a:t>Whereas the human approach is:</a:t>
            </a:r>
          </a:p>
          <a:p>
            <a:pPr lvl="1" defTabSz="914400"/>
            <a:r>
              <a:rPr lang="en-US" sz="1600" dirty="0"/>
              <a:t>Systems that think like humans</a:t>
            </a:r>
          </a:p>
          <a:p>
            <a:pPr lvl="1" defTabSz="914400"/>
            <a:r>
              <a:rPr lang="en-US" sz="1600" dirty="0"/>
              <a:t>Systems that act like humans</a:t>
            </a:r>
          </a:p>
          <a:p>
            <a:pPr lvl="1" defTabSz="914400"/>
            <a:endParaRPr lang="en-US" sz="1600" dirty="0"/>
          </a:p>
        </p:txBody>
      </p:sp>
    </p:spTree>
    <p:extLst>
      <p:ext uri="{BB962C8B-B14F-4D97-AF65-F5344CB8AC3E}">
        <p14:creationId xmlns:p14="http://schemas.microsoft.com/office/powerpoint/2010/main" val="384024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Types of AI</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p:txBody>
          <a:bodyPr/>
          <a:lstStyle/>
          <a:p>
            <a:r>
              <a:rPr lang="en-US" sz="1800" b="0" i="0" dirty="0">
                <a:effectLst/>
                <a:latin typeface="Helvetica Neue"/>
              </a:rPr>
              <a:t>At its simplest form, AI is a field, which combines computer science and robust datasets, to enable problem-solving. It also encompasses sub-fields of </a:t>
            </a:r>
            <a:r>
              <a:rPr lang="en-US" sz="1800" b="1" i="0" dirty="0">
                <a:effectLst/>
                <a:latin typeface="Helvetica Neue"/>
              </a:rPr>
              <a:t>machine learning</a:t>
            </a:r>
            <a:r>
              <a:rPr lang="en-US" sz="1800" b="0" i="0" dirty="0">
                <a:effectLst/>
                <a:latin typeface="Helvetica Neue"/>
              </a:rPr>
              <a:t> and </a:t>
            </a:r>
            <a:r>
              <a:rPr lang="en-US" sz="1800" b="1" i="0" dirty="0">
                <a:effectLst/>
                <a:latin typeface="Helvetica Neue"/>
              </a:rPr>
              <a:t>deep learning</a:t>
            </a:r>
            <a:r>
              <a:rPr lang="en-US" sz="1800" b="0" i="0" dirty="0">
                <a:effectLst/>
                <a:latin typeface="Helvetica Neue"/>
              </a:rPr>
              <a:t>, which are frequently mentioned in conjunction with artificial intelligence. These disciplines are comprised of AI algorithms which seek to create expert systems which make predictions or classifications based on input data.</a:t>
            </a:r>
            <a:endParaRPr lang="en-US" sz="1800" b="0" i="0" dirty="0">
              <a:solidFill>
                <a:srgbClr val="000000"/>
              </a:solidFill>
              <a:effectLst/>
              <a:latin typeface="Helvetica Neue"/>
            </a:endParaRPr>
          </a:p>
          <a:p>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29</a:t>
            </a:fld>
            <a:endParaRPr lang="en-US"/>
          </a:p>
        </p:txBody>
      </p:sp>
    </p:spTree>
    <p:extLst>
      <p:ext uri="{BB962C8B-B14F-4D97-AF65-F5344CB8AC3E}">
        <p14:creationId xmlns:p14="http://schemas.microsoft.com/office/powerpoint/2010/main" val="1799753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89B7-9706-4E1B-1E58-0B325CCAAA27}"/>
              </a:ext>
            </a:extLst>
          </p:cNvPr>
          <p:cNvSpPr>
            <a:spLocks noGrp="1"/>
          </p:cNvSpPr>
          <p:nvPr>
            <p:ph type="title"/>
          </p:nvPr>
        </p:nvSpPr>
        <p:spPr/>
        <p:txBody>
          <a:bodyPr/>
          <a:lstStyle/>
          <a:p>
            <a:r>
              <a:rPr lang="en-US" dirty="0"/>
              <a:t>Teaching Team</a:t>
            </a:r>
          </a:p>
        </p:txBody>
      </p:sp>
      <p:sp>
        <p:nvSpPr>
          <p:cNvPr id="4" name="Footer Placeholder 3">
            <a:extLst>
              <a:ext uri="{FF2B5EF4-FFF2-40B4-BE49-F238E27FC236}">
                <a16:creationId xmlns:a16="http://schemas.microsoft.com/office/drawing/2014/main" id="{7B02930C-1787-B300-E751-178F55061697}"/>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2EB73531-17D5-4188-3A4F-B077C8FC04AC}"/>
              </a:ext>
            </a:extLst>
          </p:cNvPr>
          <p:cNvSpPr>
            <a:spLocks noGrp="1"/>
          </p:cNvSpPr>
          <p:nvPr>
            <p:ph type="sldNum" sz="quarter" idx="12"/>
          </p:nvPr>
        </p:nvSpPr>
        <p:spPr/>
        <p:txBody>
          <a:bodyPr/>
          <a:lstStyle/>
          <a:p>
            <a:fld id="{E17B9F45-1FE4-7346-86C6-EA0766363EB2}" type="slidenum">
              <a:rPr lang="en-US" smtClean="0"/>
              <a:t>3</a:t>
            </a:fld>
            <a:endParaRPr lang="en-US"/>
          </a:p>
        </p:txBody>
      </p:sp>
      <p:pic>
        <p:nvPicPr>
          <p:cNvPr id="7" name="Picture 6" descr="Text&#10;&#10;Description automatically generated">
            <a:extLst>
              <a:ext uri="{FF2B5EF4-FFF2-40B4-BE49-F238E27FC236}">
                <a16:creationId xmlns:a16="http://schemas.microsoft.com/office/drawing/2014/main" id="{6AC7B6A9-234E-E113-05C3-A1126AE1EB91}"/>
              </a:ext>
            </a:extLst>
          </p:cNvPr>
          <p:cNvPicPr>
            <a:picLocks noChangeAspect="1"/>
          </p:cNvPicPr>
          <p:nvPr/>
        </p:nvPicPr>
        <p:blipFill>
          <a:blip r:embed="rId2"/>
          <a:stretch>
            <a:fillRect/>
          </a:stretch>
        </p:blipFill>
        <p:spPr>
          <a:xfrm>
            <a:off x="3461836" y="1503098"/>
            <a:ext cx="4839119" cy="1463167"/>
          </a:xfrm>
          <a:prstGeom prst="rect">
            <a:avLst/>
          </a:prstGeom>
        </p:spPr>
      </p:pic>
      <p:pic>
        <p:nvPicPr>
          <p:cNvPr id="9" name="Picture 8" descr="Graphical user interface&#10;&#10;Description automatically generated with low confidence">
            <a:extLst>
              <a:ext uri="{FF2B5EF4-FFF2-40B4-BE49-F238E27FC236}">
                <a16:creationId xmlns:a16="http://schemas.microsoft.com/office/drawing/2014/main" id="{3F9FD3A9-2F3A-1124-8EFC-1A0119B8A17D}"/>
              </a:ext>
            </a:extLst>
          </p:cNvPr>
          <p:cNvPicPr>
            <a:picLocks noChangeAspect="1"/>
          </p:cNvPicPr>
          <p:nvPr/>
        </p:nvPicPr>
        <p:blipFill>
          <a:blip r:embed="rId3"/>
          <a:stretch>
            <a:fillRect/>
          </a:stretch>
        </p:blipFill>
        <p:spPr>
          <a:xfrm>
            <a:off x="1589222" y="3269896"/>
            <a:ext cx="4839119" cy="2941575"/>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E4D572CE-8253-7C60-56C5-F75C843768E4}"/>
              </a:ext>
            </a:extLst>
          </p:cNvPr>
          <p:cNvPicPr>
            <a:picLocks noChangeAspect="1"/>
          </p:cNvPicPr>
          <p:nvPr/>
        </p:nvPicPr>
        <p:blipFill>
          <a:blip r:embed="rId4"/>
          <a:stretch>
            <a:fillRect/>
          </a:stretch>
        </p:blipFill>
        <p:spPr>
          <a:xfrm>
            <a:off x="5749183" y="3269895"/>
            <a:ext cx="6279424" cy="2941575"/>
          </a:xfrm>
          <a:prstGeom prst="rect">
            <a:avLst/>
          </a:prstGeom>
        </p:spPr>
      </p:pic>
    </p:spTree>
    <p:extLst>
      <p:ext uri="{BB962C8B-B14F-4D97-AF65-F5344CB8AC3E}">
        <p14:creationId xmlns:p14="http://schemas.microsoft.com/office/powerpoint/2010/main" val="3294429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Types of AI</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2" y="2019303"/>
            <a:ext cx="5350195" cy="4517503"/>
          </a:xfrm>
        </p:spPr>
        <p:txBody>
          <a:bodyPr/>
          <a:lstStyle/>
          <a:p>
            <a:endParaRPr lang="en-US" sz="1800" dirty="0">
              <a:latin typeface="Helvetica Neue"/>
            </a:endParaRPr>
          </a:p>
          <a:p>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30</a:t>
            </a:fld>
            <a:endParaRPr lang="en-US"/>
          </a:p>
        </p:txBody>
      </p:sp>
      <p:grpSp>
        <p:nvGrpSpPr>
          <p:cNvPr id="30" name="Group 29">
            <a:extLst>
              <a:ext uri="{FF2B5EF4-FFF2-40B4-BE49-F238E27FC236}">
                <a16:creationId xmlns:a16="http://schemas.microsoft.com/office/drawing/2014/main" id="{C39D2021-E536-7FB4-9350-C094985ED00A}"/>
              </a:ext>
            </a:extLst>
          </p:cNvPr>
          <p:cNvGrpSpPr/>
          <p:nvPr/>
        </p:nvGrpSpPr>
        <p:grpSpPr>
          <a:xfrm>
            <a:off x="5061801" y="247596"/>
            <a:ext cx="6425638" cy="6414723"/>
            <a:chOff x="4757001" y="231737"/>
            <a:chExt cx="6425638" cy="6414723"/>
          </a:xfrm>
        </p:grpSpPr>
        <p:pic>
          <p:nvPicPr>
            <p:cNvPr id="8" name="Graphic 7">
              <a:extLst>
                <a:ext uri="{FF2B5EF4-FFF2-40B4-BE49-F238E27FC236}">
                  <a16:creationId xmlns:a16="http://schemas.microsoft.com/office/drawing/2014/main" id="{3CA5F41D-105A-C3A9-189D-8EA6E28D209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427" b="5468"/>
            <a:stretch/>
          </p:blipFill>
          <p:spPr>
            <a:xfrm>
              <a:off x="4959260" y="231737"/>
              <a:ext cx="6223379" cy="6414723"/>
            </a:xfrm>
            <a:prstGeom prst="rect">
              <a:avLst/>
            </a:prstGeom>
          </p:spPr>
        </p:pic>
        <p:pic>
          <p:nvPicPr>
            <p:cNvPr id="9" name="Picture 8">
              <a:extLst>
                <a:ext uri="{FF2B5EF4-FFF2-40B4-BE49-F238E27FC236}">
                  <a16:creationId xmlns:a16="http://schemas.microsoft.com/office/drawing/2014/main" id="{CF0CAA62-6B6A-4ED6-ECB7-E5AE7C9531B5}"/>
                </a:ext>
              </a:extLst>
            </p:cNvPr>
            <p:cNvPicPr>
              <a:picLocks noChangeAspect="1"/>
            </p:cNvPicPr>
            <p:nvPr/>
          </p:nvPicPr>
          <p:blipFill rotWithShape="1">
            <a:blip r:embed="rId5"/>
            <a:srcRect l="32105" r="13579" b="18526"/>
            <a:stretch/>
          </p:blipFill>
          <p:spPr>
            <a:xfrm>
              <a:off x="4757001" y="5111601"/>
              <a:ext cx="647144" cy="647144"/>
            </a:xfrm>
            <a:prstGeom prst="ellipse">
              <a:avLst/>
            </a:prstGeom>
            <a:ln w="28575">
              <a:solidFill>
                <a:schemeClr val="tx2"/>
              </a:solidFill>
            </a:ln>
          </p:spPr>
        </p:pic>
        <p:pic>
          <p:nvPicPr>
            <p:cNvPr id="10" name="Picture 9">
              <a:extLst>
                <a:ext uri="{FF2B5EF4-FFF2-40B4-BE49-F238E27FC236}">
                  <a16:creationId xmlns:a16="http://schemas.microsoft.com/office/drawing/2014/main" id="{23F8FC03-22A2-7732-B9BB-62AC3D38D821}"/>
                </a:ext>
              </a:extLst>
            </p:cNvPr>
            <p:cNvPicPr>
              <a:picLocks noChangeAspect="1"/>
            </p:cNvPicPr>
            <p:nvPr/>
          </p:nvPicPr>
          <p:blipFill rotWithShape="1">
            <a:blip r:embed="rId6"/>
            <a:srcRect l="10773" t="43006" r="3735"/>
            <a:stretch/>
          </p:blipFill>
          <p:spPr>
            <a:xfrm>
              <a:off x="5564242" y="5111601"/>
              <a:ext cx="647144" cy="647144"/>
            </a:xfrm>
            <a:prstGeom prst="ellipse">
              <a:avLst/>
            </a:prstGeom>
            <a:ln w="28575">
              <a:solidFill>
                <a:schemeClr val="tx2"/>
              </a:solidFill>
            </a:ln>
          </p:spPr>
        </p:pic>
        <p:pic>
          <p:nvPicPr>
            <p:cNvPr id="11" name="Picture 10">
              <a:extLst>
                <a:ext uri="{FF2B5EF4-FFF2-40B4-BE49-F238E27FC236}">
                  <a16:creationId xmlns:a16="http://schemas.microsoft.com/office/drawing/2014/main" id="{9FCB1F38-2782-F6E2-0BE8-E14F50403890}"/>
                </a:ext>
              </a:extLst>
            </p:cNvPr>
            <p:cNvPicPr>
              <a:picLocks noChangeAspect="1"/>
            </p:cNvPicPr>
            <p:nvPr/>
          </p:nvPicPr>
          <p:blipFill>
            <a:blip r:embed="rId7"/>
            <a:srcRect/>
            <a:stretch/>
          </p:blipFill>
          <p:spPr>
            <a:xfrm>
              <a:off x="6371484" y="5111601"/>
              <a:ext cx="647144" cy="647144"/>
            </a:xfrm>
            <a:prstGeom prst="ellipse">
              <a:avLst/>
            </a:prstGeom>
            <a:ln w="28575">
              <a:solidFill>
                <a:schemeClr val="tx2"/>
              </a:solidFill>
            </a:ln>
          </p:spPr>
        </p:pic>
        <p:pic>
          <p:nvPicPr>
            <p:cNvPr id="12" name="Picture 11">
              <a:extLst>
                <a:ext uri="{FF2B5EF4-FFF2-40B4-BE49-F238E27FC236}">
                  <a16:creationId xmlns:a16="http://schemas.microsoft.com/office/drawing/2014/main" id="{71620B32-7031-4916-F825-98EF2CDED38F}"/>
                </a:ext>
              </a:extLst>
            </p:cNvPr>
            <p:cNvPicPr>
              <a:picLocks noChangeAspect="1"/>
            </p:cNvPicPr>
            <p:nvPr/>
          </p:nvPicPr>
          <p:blipFill rotWithShape="1">
            <a:blip r:embed="rId8"/>
            <a:srcRect l="23704" t="-38" r="19709" b="38"/>
            <a:stretch/>
          </p:blipFill>
          <p:spPr>
            <a:xfrm>
              <a:off x="5139805" y="4479782"/>
              <a:ext cx="647144" cy="647144"/>
            </a:xfrm>
            <a:prstGeom prst="ellipse">
              <a:avLst/>
            </a:prstGeom>
            <a:ln w="28575">
              <a:solidFill>
                <a:schemeClr val="tx2"/>
              </a:solidFill>
            </a:ln>
          </p:spPr>
        </p:pic>
        <p:pic>
          <p:nvPicPr>
            <p:cNvPr id="13" name="Picture 12">
              <a:extLst>
                <a:ext uri="{FF2B5EF4-FFF2-40B4-BE49-F238E27FC236}">
                  <a16:creationId xmlns:a16="http://schemas.microsoft.com/office/drawing/2014/main" id="{7CC6C944-F434-A887-D225-D92899E4241B}"/>
                </a:ext>
              </a:extLst>
            </p:cNvPr>
            <p:cNvPicPr>
              <a:picLocks noChangeAspect="1"/>
            </p:cNvPicPr>
            <p:nvPr/>
          </p:nvPicPr>
          <p:blipFill>
            <a:blip r:embed="rId9"/>
            <a:srcRect l="16667" r="16667"/>
            <a:stretch/>
          </p:blipFill>
          <p:spPr>
            <a:xfrm>
              <a:off x="5947047" y="4479782"/>
              <a:ext cx="647144" cy="647144"/>
            </a:xfrm>
            <a:prstGeom prst="ellipse">
              <a:avLst/>
            </a:prstGeom>
            <a:ln w="28575">
              <a:solidFill>
                <a:schemeClr val="tx2"/>
              </a:solidFill>
            </a:ln>
          </p:spPr>
        </p:pic>
        <p:pic>
          <p:nvPicPr>
            <p:cNvPr id="14" name="Picture 13">
              <a:extLst>
                <a:ext uri="{FF2B5EF4-FFF2-40B4-BE49-F238E27FC236}">
                  <a16:creationId xmlns:a16="http://schemas.microsoft.com/office/drawing/2014/main" id="{C0918264-24E6-72DF-AF7F-8D9FB2711B19}"/>
                </a:ext>
              </a:extLst>
            </p:cNvPr>
            <p:cNvPicPr>
              <a:picLocks noChangeAspect="1"/>
            </p:cNvPicPr>
            <p:nvPr/>
          </p:nvPicPr>
          <p:blipFill>
            <a:blip r:embed="rId10"/>
            <a:srcRect l="10694" r="10694"/>
            <a:stretch/>
          </p:blipFill>
          <p:spPr>
            <a:xfrm>
              <a:off x="5547768" y="3824976"/>
              <a:ext cx="647144" cy="647144"/>
            </a:xfrm>
            <a:prstGeom prst="ellipse">
              <a:avLst/>
            </a:prstGeom>
            <a:ln w="28575">
              <a:solidFill>
                <a:schemeClr val="tx2"/>
              </a:solidFill>
            </a:ln>
          </p:spPr>
        </p:pic>
        <p:sp>
          <p:nvSpPr>
            <p:cNvPr id="15" name="TextBox 14">
              <a:extLst>
                <a:ext uri="{FF2B5EF4-FFF2-40B4-BE49-F238E27FC236}">
                  <a16:creationId xmlns:a16="http://schemas.microsoft.com/office/drawing/2014/main" id="{92373BD8-1497-4497-0B4B-8E35C60EA28B}"/>
                </a:ext>
              </a:extLst>
            </p:cNvPr>
            <p:cNvSpPr txBox="1"/>
            <p:nvPr/>
          </p:nvSpPr>
          <p:spPr>
            <a:xfrm>
              <a:off x="5451797" y="5867558"/>
              <a:ext cx="913712" cy="307777"/>
            </a:xfrm>
            <a:prstGeom prst="rect">
              <a:avLst/>
            </a:prstGeom>
            <a:noFill/>
          </p:spPr>
          <p:txBody>
            <a:bodyPr wrap="none" rtlCol="0">
              <a:spAutoFit/>
            </a:bodyPr>
            <a:lstStyle/>
            <a:p>
              <a:r>
                <a:rPr lang="en-US" sz="1400" b="1" dirty="0">
                  <a:solidFill>
                    <a:schemeClr val="bg1"/>
                  </a:solidFill>
                </a:rPr>
                <a:t>Weak AI</a:t>
              </a:r>
            </a:p>
          </p:txBody>
        </p:sp>
        <p:sp>
          <p:nvSpPr>
            <p:cNvPr id="16" name="TextBox 15">
              <a:extLst>
                <a:ext uri="{FF2B5EF4-FFF2-40B4-BE49-F238E27FC236}">
                  <a16:creationId xmlns:a16="http://schemas.microsoft.com/office/drawing/2014/main" id="{136A6B30-EAF0-D43E-70FC-D8E91E42EBF9}"/>
                </a:ext>
              </a:extLst>
            </p:cNvPr>
            <p:cNvSpPr txBox="1"/>
            <p:nvPr/>
          </p:nvSpPr>
          <p:spPr>
            <a:xfrm>
              <a:off x="9746420" y="4148548"/>
              <a:ext cx="995785" cy="307777"/>
            </a:xfrm>
            <a:prstGeom prst="rect">
              <a:avLst/>
            </a:prstGeom>
            <a:noFill/>
          </p:spPr>
          <p:txBody>
            <a:bodyPr wrap="none" rtlCol="0">
              <a:spAutoFit/>
            </a:bodyPr>
            <a:lstStyle/>
            <a:p>
              <a:r>
                <a:rPr lang="en-US" sz="1400" b="1" dirty="0">
                  <a:solidFill>
                    <a:schemeClr val="bg1"/>
                  </a:solidFill>
                </a:rPr>
                <a:t>Strong AI</a:t>
              </a:r>
            </a:p>
          </p:txBody>
        </p:sp>
        <p:pic>
          <p:nvPicPr>
            <p:cNvPr id="17" name="Picture 16">
              <a:extLst>
                <a:ext uri="{FF2B5EF4-FFF2-40B4-BE49-F238E27FC236}">
                  <a16:creationId xmlns:a16="http://schemas.microsoft.com/office/drawing/2014/main" id="{3B389009-0F5E-7324-3AE1-9EE85138407A}"/>
                </a:ext>
              </a:extLst>
            </p:cNvPr>
            <p:cNvPicPr>
              <a:picLocks noChangeAspect="1"/>
            </p:cNvPicPr>
            <p:nvPr/>
          </p:nvPicPr>
          <p:blipFill rotWithShape="1">
            <a:blip r:embed="rId11"/>
            <a:srcRect l="32193" r="14013"/>
            <a:stretch/>
          </p:blipFill>
          <p:spPr>
            <a:xfrm>
              <a:off x="9422848" y="3352782"/>
              <a:ext cx="647144" cy="647144"/>
            </a:xfrm>
            <a:prstGeom prst="ellipse">
              <a:avLst/>
            </a:prstGeom>
            <a:ln w="28575">
              <a:solidFill>
                <a:schemeClr val="tx2"/>
              </a:solidFill>
            </a:ln>
          </p:spPr>
        </p:pic>
        <p:pic>
          <p:nvPicPr>
            <p:cNvPr id="18" name="Picture 17">
              <a:extLst>
                <a:ext uri="{FF2B5EF4-FFF2-40B4-BE49-F238E27FC236}">
                  <a16:creationId xmlns:a16="http://schemas.microsoft.com/office/drawing/2014/main" id="{034F15FC-7B4E-2A75-37AB-D4C192061D59}"/>
                </a:ext>
              </a:extLst>
            </p:cNvPr>
            <p:cNvPicPr>
              <a:picLocks noChangeAspect="1"/>
            </p:cNvPicPr>
            <p:nvPr/>
          </p:nvPicPr>
          <p:blipFill>
            <a:blip r:embed="rId12"/>
            <a:srcRect l="12500" r="12500"/>
            <a:stretch/>
          </p:blipFill>
          <p:spPr>
            <a:xfrm>
              <a:off x="10407156" y="3352782"/>
              <a:ext cx="647144" cy="647144"/>
            </a:xfrm>
            <a:prstGeom prst="ellipse">
              <a:avLst/>
            </a:prstGeom>
            <a:ln w="28575">
              <a:solidFill>
                <a:schemeClr val="tx2"/>
              </a:solidFill>
            </a:ln>
          </p:spPr>
        </p:pic>
      </p:grpSp>
      <p:grpSp>
        <p:nvGrpSpPr>
          <p:cNvPr id="31" name="Group 30">
            <a:extLst>
              <a:ext uri="{FF2B5EF4-FFF2-40B4-BE49-F238E27FC236}">
                <a16:creationId xmlns:a16="http://schemas.microsoft.com/office/drawing/2014/main" id="{E51F5BBA-01FA-450A-41F0-AC5D4891FF94}"/>
              </a:ext>
            </a:extLst>
          </p:cNvPr>
          <p:cNvGrpSpPr/>
          <p:nvPr/>
        </p:nvGrpSpPr>
        <p:grpSpPr>
          <a:xfrm>
            <a:off x="515924" y="2442862"/>
            <a:ext cx="3374604" cy="1438507"/>
            <a:chOff x="515924" y="2349804"/>
            <a:chExt cx="3374604" cy="1438507"/>
          </a:xfrm>
        </p:grpSpPr>
        <p:grpSp>
          <p:nvGrpSpPr>
            <p:cNvPr id="32" name="Group 31">
              <a:extLst>
                <a:ext uri="{FF2B5EF4-FFF2-40B4-BE49-F238E27FC236}">
                  <a16:creationId xmlns:a16="http://schemas.microsoft.com/office/drawing/2014/main" id="{DAE54597-989A-E826-7BFB-48D342E342E9}"/>
                </a:ext>
              </a:extLst>
            </p:cNvPr>
            <p:cNvGrpSpPr/>
            <p:nvPr/>
          </p:nvGrpSpPr>
          <p:grpSpPr>
            <a:xfrm>
              <a:off x="721433" y="2864982"/>
              <a:ext cx="3169095" cy="923329"/>
              <a:chOff x="765149" y="5821954"/>
              <a:chExt cx="3169095" cy="923329"/>
            </a:xfrm>
          </p:grpSpPr>
          <p:grpSp>
            <p:nvGrpSpPr>
              <p:cNvPr id="34" name="Group 33">
                <a:extLst>
                  <a:ext uri="{FF2B5EF4-FFF2-40B4-BE49-F238E27FC236}">
                    <a16:creationId xmlns:a16="http://schemas.microsoft.com/office/drawing/2014/main" id="{87877FB2-16C8-9E9D-1C5F-13CB261721AA}"/>
                  </a:ext>
                </a:extLst>
              </p:cNvPr>
              <p:cNvGrpSpPr/>
              <p:nvPr/>
            </p:nvGrpSpPr>
            <p:grpSpPr>
              <a:xfrm>
                <a:off x="765149" y="5821954"/>
                <a:ext cx="3169094" cy="338554"/>
                <a:chOff x="1618167" y="4101844"/>
                <a:chExt cx="3169094" cy="338554"/>
              </a:xfrm>
            </p:grpSpPr>
            <p:cxnSp>
              <p:nvCxnSpPr>
                <p:cNvPr id="39" name="Straight Connector 38">
                  <a:extLst>
                    <a:ext uri="{FF2B5EF4-FFF2-40B4-BE49-F238E27FC236}">
                      <a16:creationId xmlns:a16="http://schemas.microsoft.com/office/drawing/2014/main" id="{1510769F-F63B-50CF-CAAD-88B2FCCC2975}"/>
                    </a:ext>
                  </a:extLst>
                </p:cNvPr>
                <p:cNvCxnSpPr>
                  <a:cxnSpLocks/>
                </p:cNvCxnSpPr>
                <p:nvPr/>
              </p:nvCxnSpPr>
              <p:spPr>
                <a:xfrm>
                  <a:off x="1619731" y="4101844"/>
                  <a:ext cx="0" cy="1692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609B460-CBE5-3505-4F93-E5E364810074}"/>
                    </a:ext>
                  </a:extLst>
                </p:cNvPr>
                <p:cNvCxnSpPr>
                  <a:cxnSpLocks/>
                </p:cNvCxnSpPr>
                <p:nvPr/>
              </p:nvCxnSpPr>
              <p:spPr>
                <a:xfrm rot="5400000">
                  <a:off x="1772131" y="4115594"/>
                  <a:ext cx="0" cy="3079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3985018-AC00-C379-AA36-89F3A9BEF28B}"/>
                    </a:ext>
                  </a:extLst>
                </p:cNvPr>
                <p:cNvSpPr txBox="1"/>
                <p:nvPr/>
              </p:nvSpPr>
              <p:spPr>
                <a:xfrm>
                  <a:off x="1926095" y="4101844"/>
                  <a:ext cx="2861166" cy="338554"/>
                </a:xfrm>
                <a:prstGeom prst="rect">
                  <a:avLst/>
                </a:prstGeom>
                <a:noFill/>
              </p:spPr>
              <p:txBody>
                <a:bodyPr wrap="square" rtlCol="0">
                  <a:spAutoFit/>
                </a:bodyPr>
                <a:lstStyle/>
                <a:p>
                  <a:r>
                    <a:rPr lang="en-US" sz="1600" dirty="0">
                      <a:solidFill>
                        <a:schemeClr val="accent1"/>
                      </a:solidFill>
                    </a:rPr>
                    <a:t>AI focused on a specific task</a:t>
                  </a:r>
                </a:p>
              </p:txBody>
            </p:sp>
          </p:grpSp>
          <p:grpSp>
            <p:nvGrpSpPr>
              <p:cNvPr id="35" name="Group 34">
                <a:extLst>
                  <a:ext uri="{FF2B5EF4-FFF2-40B4-BE49-F238E27FC236}">
                    <a16:creationId xmlns:a16="http://schemas.microsoft.com/office/drawing/2014/main" id="{86A99B2C-76C0-1C00-0574-B686822DEB7A}"/>
                  </a:ext>
                </a:extLst>
              </p:cNvPr>
              <p:cNvGrpSpPr/>
              <p:nvPr/>
            </p:nvGrpSpPr>
            <p:grpSpPr>
              <a:xfrm>
                <a:off x="765149" y="5991231"/>
                <a:ext cx="3169095" cy="754052"/>
                <a:chOff x="1618167" y="3907848"/>
                <a:chExt cx="3169095" cy="754052"/>
              </a:xfrm>
            </p:grpSpPr>
            <p:cxnSp>
              <p:nvCxnSpPr>
                <p:cNvPr id="36" name="Straight Connector 35">
                  <a:extLst>
                    <a:ext uri="{FF2B5EF4-FFF2-40B4-BE49-F238E27FC236}">
                      <a16:creationId xmlns:a16="http://schemas.microsoft.com/office/drawing/2014/main" id="{0AC5F430-C138-1474-A008-5071B8A3D763}"/>
                    </a:ext>
                  </a:extLst>
                </p:cNvPr>
                <p:cNvCxnSpPr>
                  <a:cxnSpLocks/>
                </p:cNvCxnSpPr>
                <p:nvPr/>
              </p:nvCxnSpPr>
              <p:spPr>
                <a:xfrm>
                  <a:off x="1619731" y="3907848"/>
                  <a:ext cx="0" cy="45093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B6EB8F1-0A61-2B70-53DC-50909730343E}"/>
                    </a:ext>
                  </a:extLst>
                </p:cNvPr>
                <p:cNvCxnSpPr>
                  <a:cxnSpLocks/>
                </p:cNvCxnSpPr>
                <p:nvPr/>
              </p:nvCxnSpPr>
              <p:spPr>
                <a:xfrm rot="5400000">
                  <a:off x="1772131" y="4201171"/>
                  <a:ext cx="0" cy="3079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A31F86-FB4D-DED0-36DE-7BC41E711102}"/>
                    </a:ext>
                  </a:extLst>
                </p:cNvPr>
                <p:cNvSpPr txBox="1"/>
                <p:nvPr/>
              </p:nvSpPr>
              <p:spPr>
                <a:xfrm>
                  <a:off x="1926096" y="4077125"/>
                  <a:ext cx="2861166" cy="584775"/>
                </a:xfrm>
                <a:prstGeom prst="rect">
                  <a:avLst/>
                </a:prstGeom>
                <a:noFill/>
              </p:spPr>
              <p:txBody>
                <a:bodyPr wrap="square" rtlCol="0">
                  <a:spAutoFit/>
                </a:bodyPr>
                <a:lstStyle/>
                <a:p>
                  <a:r>
                    <a:rPr lang="en-US" sz="1600" dirty="0">
                      <a:solidFill>
                        <a:schemeClr val="accent1"/>
                      </a:solidFill>
                    </a:rPr>
                    <a:t>Drives most of the AI that surrounds us today</a:t>
                  </a:r>
                </a:p>
              </p:txBody>
            </p:sp>
          </p:grpSp>
        </p:grpSp>
        <p:sp>
          <p:nvSpPr>
            <p:cNvPr id="33" name="TextBox 32">
              <a:extLst>
                <a:ext uri="{FF2B5EF4-FFF2-40B4-BE49-F238E27FC236}">
                  <a16:creationId xmlns:a16="http://schemas.microsoft.com/office/drawing/2014/main" id="{0B879002-834D-71C8-C8C6-C113880FDCA2}"/>
                </a:ext>
              </a:extLst>
            </p:cNvPr>
            <p:cNvSpPr txBox="1"/>
            <p:nvPr/>
          </p:nvSpPr>
          <p:spPr>
            <a:xfrm>
              <a:off x="515924" y="2349804"/>
              <a:ext cx="2487732" cy="369332"/>
            </a:xfrm>
            <a:prstGeom prst="rect">
              <a:avLst/>
            </a:prstGeom>
            <a:noFill/>
          </p:spPr>
          <p:txBody>
            <a:bodyPr wrap="none" rtlCol="0">
              <a:spAutoFit/>
            </a:bodyPr>
            <a:lstStyle/>
            <a:p>
              <a:r>
                <a:rPr lang="en-US" b="1" dirty="0">
                  <a:solidFill>
                    <a:schemeClr val="accent1"/>
                  </a:solidFill>
                </a:rPr>
                <a:t>Weak (or Narrow) AI</a:t>
              </a:r>
            </a:p>
          </p:txBody>
        </p:sp>
      </p:grpSp>
      <p:grpSp>
        <p:nvGrpSpPr>
          <p:cNvPr id="42" name="Group 41">
            <a:extLst>
              <a:ext uri="{FF2B5EF4-FFF2-40B4-BE49-F238E27FC236}">
                <a16:creationId xmlns:a16="http://schemas.microsoft.com/office/drawing/2014/main" id="{7853FF53-0D37-1DFC-09A8-CF0759AD7B19}"/>
              </a:ext>
            </a:extLst>
          </p:cNvPr>
          <p:cNvGrpSpPr/>
          <p:nvPr/>
        </p:nvGrpSpPr>
        <p:grpSpPr>
          <a:xfrm>
            <a:off x="515924" y="4235597"/>
            <a:ext cx="3374603" cy="1032062"/>
            <a:chOff x="515924" y="4235597"/>
            <a:chExt cx="3374603" cy="1032062"/>
          </a:xfrm>
        </p:grpSpPr>
        <p:grpSp>
          <p:nvGrpSpPr>
            <p:cNvPr id="43" name="Group 42">
              <a:extLst>
                <a:ext uri="{FF2B5EF4-FFF2-40B4-BE49-F238E27FC236}">
                  <a16:creationId xmlns:a16="http://schemas.microsoft.com/office/drawing/2014/main" id="{059AEC55-3B7D-03E7-D1CF-C4F2E1E8D104}"/>
                </a:ext>
              </a:extLst>
            </p:cNvPr>
            <p:cNvGrpSpPr/>
            <p:nvPr/>
          </p:nvGrpSpPr>
          <p:grpSpPr>
            <a:xfrm>
              <a:off x="721433" y="4682884"/>
              <a:ext cx="3169094" cy="584775"/>
              <a:chOff x="1618167" y="4033953"/>
              <a:chExt cx="3169094" cy="584775"/>
            </a:xfrm>
          </p:grpSpPr>
          <p:cxnSp>
            <p:nvCxnSpPr>
              <p:cNvPr id="45" name="Straight Connector 44">
                <a:extLst>
                  <a:ext uri="{FF2B5EF4-FFF2-40B4-BE49-F238E27FC236}">
                    <a16:creationId xmlns:a16="http://schemas.microsoft.com/office/drawing/2014/main" id="{3569DB1B-D5FB-8613-E127-016EC8F31916}"/>
                  </a:ext>
                </a:extLst>
              </p:cNvPr>
              <p:cNvCxnSpPr>
                <a:cxnSpLocks/>
              </p:cNvCxnSpPr>
              <p:nvPr/>
            </p:nvCxnSpPr>
            <p:spPr>
              <a:xfrm>
                <a:off x="1619731" y="4101844"/>
                <a:ext cx="0" cy="1692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78AB87-4572-7D3E-1CDB-61BC2D1D7724}"/>
                  </a:ext>
                </a:extLst>
              </p:cNvPr>
              <p:cNvCxnSpPr>
                <a:cxnSpLocks/>
              </p:cNvCxnSpPr>
              <p:nvPr/>
            </p:nvCxnSpPr>
            <p:spPr>
              <a:xfrm rot="5400000">
                <a:off x="1772131" y="4115594"/>
                <a:ext cx="0" cy="3079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A77DF4B-A852-5FCE-F4A2-6E1B4A936CEA}"/>
                  </a:ext>
                </a:extLst>
              </p:cNvPr>
              <p:cNvSpPr txBox="1"/>
              <p:nvPr/>
            </p:nvSpPr>
            <p:spPr>
              <a:xfrm>
                <a:off x="1926095" y="4033953"/>
                <a:ext cx="2861166" cy="584775"/>
              </a:xfrm>
              <a:prstGeom prst="rect">
                <a:avLst/>
              </a:prstGeom>
              <a:noFill/>
            </p:spPr>
            <p:txBody>
              <a:bodyPr wrap="square" rtlCol="0">
                <a:spAutoFit/>
              </a:bodyPr>
              <a:lstStyle/>
              <a:p>
                <a:r>
                  <a:rPr lang="en-US" sz="1600" dirty="0">
                    <a:solidFill>
                      <a:schemeClr val="accent1"/>
                    </a:solidFill>
                  </a:rPr>
                  <a:t>Artificial General Intelligence (AGI)</a:t>
                </a:r>
              </a:p>
            </p:txBody>
          </p:sp>
        </p:grpSp>
        <p:sp>
          <p:nvSpPr>
            <p:cNvPr id="44" name="TextBox 43">
              <a:extLst>
                <a:ext uri="{FF2B5EF4-FFF2-40B4-BE49-F238E27FC236}">
                  <a16:creationId xmlns:a16="http://schemas.microsoft.com/office/drawing/2014/main" id="{D78A60D9-1325-257E-C848-FBEDC4BDBA2E}"/>
                </a:ext>
              </a:extLst>
            </p:cNvPr>
            <p:cNvSpPr txBox="1"/>
            <p:nvPr/>
          </p:nvSpPr>
          <p:spPr>
            <a:xfrm>
              <a:off x="515924" y="4235597"/>
              <a:ext cx="1229824" cy="369332"/>
            </a:xfrm>
            <a:prstGeom prst="rect">
              <a:avLst/>
            </a:prstGeom>
            <a:noFill/>
          </p:spPr>
          <p:txBody>
            <a:bodyPr wrap="none" rtlCol="0">
              <a:spAutoFit/>
            </a:bodyPr>
            <a:lstStyle/>
            <a:p>
              <a:r>
                <a:rPr lang="en-US" b="1" dirty="0">
                  <a:solidFill>
                    <a:schemeClr val="accent1"/>
                  </a:solidFill>
                </a:rPr>
                <a:t>Strong AI</a:t>
              </a:r>
            </a:p>
          </p:txBody>
        </p:sp>
      </p:grpSp>
      <p:grpSp>
        <p:nvGrpSpPr>
          <p:cNvPr id="48" name="Group 47">
            <a:extLst>
              <a:ext uri="{FF2B5EF4-FFF2-40B4-BE49-F238E27FC236}">
                <a16:creationId xmlns:a16="http://schemas.microsoft.com/office/drawing/2014/main" id="{D5C078E3-A6D4-5285-A287-5D5326B96BD1}"/>
              </a:ext>
            </a:extLst>
          </p:cNvPr>
          <p:cNvGrpSpPr/>
          <p:nvPr/>
        </p:nvGrpSpPr>
        <p:grpSpPr>
          <a:xfrm>
            <a:off x="721433" y="4920052"/>
            <a:ext cx="3169095" cy="1020300"/>
            <a:chOff x="1618167" y="3907848"/>
            <a:chExt cx="3169095" cy="1020300"/>
          </a:xfrm>
        </p:grpSpPr>
        <p:cxnSp>
          <p:nvCxnSpPr>
            <p:cNvPr id="49" name="Straight Connector 48">
              <a:extLst>
                <a:ext uri="{FF2B5EF4-FFF2-40B4-BE49-F238E27FC236}">
                  <a16:creationId xmlns:a16="http://schemas.microsoft.com/office/drawing/2014/main" id="{B4374A8A-C9D5-BA68-4F34-FACDDAEC650A}"/>
                </a:ext>
              </a:extLst>
            </p:cNvPr>
            <p:cNvCxnSpPr>
              <a:cxnSpLocks/>
            </p:cNvCxnSpPr>
            <p:nvPr/>
          </p:nvCxnSpPr>
          <p:spPr>
            <a:xfrm>
              <a:off x="1619731" y="3907848"/>
              <a:ext cx="0" cy="7043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6FD1D8-C772-03AD-4EC9-25A93F5F61F4}"/>
                </a:ext>
              </a:extLst>
            </p:cNvPr>
            <p:cNvCxnSpPr>
              <a:cxnSpLocks/>
            </p:cNvCxnSpPr>
            <p:nvPr/>
          </p:nvCxnSpPr>
          <p:spPr>
            <a:xfrm rot="5400000">
              <a:off x="1772131" y="4458388"/>
              <a:ext cx="0" cy="3079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332CCC3-4691-AF53-EF86-EFD5A8B0DF49}"/>
                </a:ext>
              </a:extLst>
            </p:cNvPr>
            <p:cNvSpPr txBox="1"/>
            <p:nvPr/>
          </p:nvSpPr>
          <p:spPr>
            <a:xfrm>
              <a:off x="1926096" y="4343373"/>
              <a:ext cx="2861166" cy="584775"/>
            </a:xfrm>
            <a:prstGeom prst="rect">
              <a:avLst/>
            </a:prstGeom>
            <a:noFill/>
          </p:spPr>
          <p:txBody>
            <a:bodyPr wrap="square" rtlCol="0">
              <a:spAutoFit/>
            </a:bodyPr>
            <a:lstStyle/>
            <a:p>
              <a:r>
                <a:rPr lang="en-US" sz="1600" dirty="0">
                  <a:solidFill>
                    <a:schemeClr val="accent1"/>
                  </a:solidFill>
                </a:rPr>
                <a:t>Artificial Super Intelligence (ASI)</a:t>
              </a:r>
            </a:p>
          </p:txBody>
        </p:sp>
      </p:grpSp>
    </p:spTree>
    <p:extLst>
      <p:ext uri="{BB962C8B-B14F-4D97-AF65-F5344CB8AC3E}">
        <p14:creationId xmlns:p14="http://schemas.microsoft.com/office/powerpoint/2010/main" val="163778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p:txBody>
          <a:bodyPr/>
          <a:lstStyle/>
          <a:p>
            <a:pPr marL="0" indent="0">
              <a:buNone/>
            </a:pPr>
            <a:r>
              <a:rPr lang="en-US" sz="1800" i="0" dirty="0">
                <a:effectLst/>
                <a:latin typeface="Nunito" panose="020B0604020202020204" pitchFamily="2" charset="0"/>
              </a:rPr>
              <a:t>Think-Pair-Share activity</a:t>
            </a:r>
          </a:p>
          <a:p>
            <a:pPr marL="0" indent="0">
              <a:buNone/>
            </a:pPr>
            <a:endParaRPr lang="en-US" sz="1800" dirty="0">
              <a:latin typeface="Nunito" panose="020B0604020202020204" pitchFamily="2" charset="0"/>
              <a:hlinkClick r:id="rId2">
                <a:extLst>
                  <a:ext uri="{A12FA001-AC4F-418D-AE19-62706E023703}">
                    <ahyp:hlinkClr xmlns:ahyp="http://schemas.microsoft.com/office/drawing/2018/hyperlinkcolor" val="tx"/>
                  </a:ext>
                </a:extLst>
              </a:hlinkClick>
            </a:endParaRPr>
          </a:p>
          <a:p>
            <a:pPr marL="0" indent="0">
              <a:buNone/>
            </a:pPr>
            <a:endParaRPr lang="en-US" sz="1800" i="0" dirty="0">
              <a:effectLst/>
              <a:latin typeface="Nunito" panose="020B0604020202020204" pitchFamily="2" charset="0"/>
              <a:hlinkClick r:id="rId2">
                <a:extLst>
                  <a:ext uri="{A12FA001-AC4F-418D-AE19-62706E023703}">
                    <ahyp:hlinkClr xmlns:ahyp="http://schemas.microsoft.com/office/drawing/2018/hyperlinkcolor" val="tx"/>
                  </a:ext>
                </a:extLst>
              </a:hlinkClick>
            </a:endParaRPr>
          </a:p>
          <a:p>
            <a:pPr marL="0" indent="0" algn="ctr">
              <a:buNone/>
            </a:pPr>
            <a:r>
              <a:rPr lang="en-US" sz="3600" b="1" i="0" dirty="0">
                <a:solidFill>
                  <a:srgbClr val="FF462C"/>
                </a:solidFill>
                <a:effectLst/>
                <a:latin typeface="Nunito" panose="020B0604020202020204" pitchFamily="2" charset="0"/>
                <a:hlinkClick r:id="rId2">
                  <a:extLst>
                    <a:ext uri="{A12FA001-AC4F-418D-AE19-62706E023703}">
                      <ahyp:hlinkClr xmlns:ahyp="http://schemas.microsoft.com/office/drawing/2018/hyperlinkcolor" val="tx"/>
                    </a:ext>
                  </a:extLst>
                </a:hlinkClick>
              </a:rPr>
              <a:t>www.wooclap.com/HYIIPP</a:t>
            </a:r>
            <a:r>
              <a:rPr lang="en-US" sz="3600" b="1" i="0" dirty="0">
                <a:solidFill>
                  <a:srgbClr val="1D254F"/>
                </a:solidFill>
                <a:effectLst/>
                <a:latin typeface="Nunito" panose="020B0604020202020204" pitchFamily="2" charset="0"/>
              </a:rPr>
              <a:t> </a:t>
            </a:r>
            <a:endParaRPr lang="en-US" sz="36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31</a:t>
            </a:fld>
            <a:endParaRPr lang="en-US"/>
          </a:p>
        </p:txBody>
      </p:sp>
    </p:spTree>
    <p:extLst>
      <p:ext uri="{BB962C8B-B14F-4D97-AF65-F5344CB8AC3E}">
        <p14:creationId xmlns:p14="http://schemas.microsoft.com/office/powerpoint/2010/main" val="411626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What is Machine Learning?</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399" y="2019304"/>
            <a:ext cx="5895009" cy="4495799"/>
          </a:xfrm>
        </p:spPr>
        <p:txBody>
          <a:bodyPr wrap="square" anchor="t">
            <a:normAutofit/>
          </a:bodyPr>
          <a:lstStyle/>
          <a:p>
            <a:r>
              <a:rPr lang="en-US" sz="1800" b="1" i="0" dirty="0">
                <a:effectLst/>
                <a:latin typeface="Helvetica Neue"/>
              </a:rPr>
              <a:t>Machine Learning</a:t>
            </a:r>
            <a:r>
              <a:rPr lang="en-US" sz="1800" b="0" i="0" dirty="0">
                <a:effectLst/>
                <a:latin typeface="Helvetica Neue"/>
              </a:rPr>
              <a:t> is a subset of Artificial Intelligence.</a:t>
            </a:r>
          </a:p>
          <a:p>
            <a:endParaRPr lang="en-US" sz="1800" dirty="0">
              <a:latin typeface="Helvetica Neue"/>
            </a:endParaRPr>
          </a:p>
          <a:p>
            <a:pPr marL="0" indent="0">
              <a:buNone/>
            </a:pPr>
            <a:endParaRPr lang="en-US" sz="1800" dirty="0">
              <a:latin typeface="Helvetica Neue"/>
            </a:endParaRPr>
          </a:p>
          <a:p>
            <a:pPr marL="0" indent="0" algn="ctr">
              <a:buNone/>
            </a:pPr>
            <a:r>
              <a:rPr lang="en-US" sz="1800" b="0" i="1" dirty="0">
                <a:effectLst/>
                <a:latin typeface="Helvetica Neue"/>
              </a:rPr>
              <a:t>Machine Learning can be defined as the machine general ability to solve intelligent tasks by learning from experience/data without being explicitly programmed.</a:t>
            </a:r>
            <a:endParaRPr lang="en-US" sz="1800" i="1"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32</a:t>
            </a:fld>
            <a:endParaRPr lang="en-US"/>
          </a:p>
        </p:txBody>
      </p:sp>
      <p:pic>
        <p:nvPicPr>
          <p:cNvPr id="3074" name="Picture 2">
            <a:extLst>
              <a:ext uri="{FF2B5EF4-FFF2-40B4-BE49-F238E27FC236}">
                <a16:creationId xmlns:a16="http://schemas.microsoft.com/office/drawing/2014/main" id="{6CCB2FBD-C9C6-08D9-4F60-A5CF9F2D7E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3700" y="2019300"/>
            <a:ext cx="4495800" cy="4495800"/>
          </a:xfrm>
          <a:prstGeom prst="rect">
            <a:avLst/>
          </a:prstGeom>
          <a:solidFill>
            <a:srgbClr val="FFFFFF"/>
          </a:solidFill>
        </p:spPr>
      </p:pic>
    </p:spTree>
    <p:extLst>
      <p:ext uri="{BB962C8B-B14F-4D97-AF65-F5344CB8AC3E}">
        <p14:creationId xmlns:p14="http://schemas.microsoft.com/office/powerpoint/2010/main" val="105163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What is Deep Learning?</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4592983" cy="4495799"/>
          </a:xfrm>
        </p:spPr>
        <p:txBody>
          <a:bodyPr wrap="square" anchor="t">
            <a:normAutofit/>
          </a:bodyPr>
          <a:lstStyle/>
          <a:p>
            <a:r>
              <a:rPr lang="en-US" sz="1600" b="0" i="0" dirty="0">
                <a:effectLst/>
                <a:latin typeface="Helvetica Neue"/>
              </a:rPr>
              <a:t>Deep learning distinguishes itself from classical machine learning by the type of data that it works with and the methods in which it learns.</a:t>
            </a:r>
          </a:p>
          <a:p>
            <a:endParaRPr lang="en-US" sz="1600" b="0" i="0" dirty="0">
              <a:effectLst/>
              <a:latin typeface="Helvetica Neue"/>
            </a:endParaRPr>
          </a:p>
          <a:p>
            <a:r>
              <a:rPr lang="en-US" sz="1600" b="0" i="0" dirty="0">
                <a:effectLst/>
                <a:latin typeface="Helvetica Neue"/>
              </a:rPr>
              <a:t>Deep learning is comprised of neural networks. "Deep" in deep learning refers to a neural network comprised of more than three layers. </a:t>
            </a:r>
          </a:p>
          <a:p>
            <a:endParaRPr lang="en-US" sz="1600" b="0" i="0" dirty="0">
              <a:effectLst/>
              <a:latin typeface="Helvetica Neue"/>
            </a:endParaRPr>
          </a:p>
          <a:p>
            <a:r>
              <a:rPr lang="en-US" sz="1600" b="1" i="0" dirty="0">
                <a:effectLst/>
                <a:latin typeface="Helvetica Neue"/>
              </a:rPr>
              <a:t>Feature engineering </a:t>
            </a:r>
            <a:r>
              <a:rPr lang="en-US" sz="1600" b="0" i="0" dirty="0">
                <a:effectLst/>
                <a:latin typeface="Helvetica Neue"/>
              </a:rPr>
              <a:t>consists of producing the right transformations so that the downstream algorithm can solve a task.</a:t>
            </a:r>
          </a:p>
          <a:p>
            <a:endParaRPr lang="en-US" sz="1600" b="0" i="0" dirty="0">
              <a:effectLst/>
              <a:latin typeface="Helvetica Neue"/>
            </a:endParaRPr>
          </a:p>
          <a:p>
            <a:r>
              <a:rPr lang="en-US" sz="1600" b="0" i="0" dirty="0">
                <a:effectLst/>
                <a:latin typeface="Helvetica Neue"/>
              </a:rPr>
              <a:t>Deep learning deals with finding such </a:t>
            </a:r>
            <a:r>
              <a:rPr lang="en-US" sz="1600" b="1" i="0" dirty="0">
                <a:effectLst/>
                <a:latin typeface="Helvetica Neue"/>
              </a:rPr>
              <a:t>representations</a:t>
            </a:r>
            <a:r>
              <a:rPr lang="en-US" sz="1600" b="0" i="0" dirty="0">
                <a:effectLst/>
                <a:latin typeface="Helvetica Neue"/>
              </a:rPr>
              <a:t> automatically, from raw data, in order to successfully perform a task.</a:t>
            </a:r>
            <a:endParaRPr lang="en-US" sz="16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33</a:t>
            </a:fld>
            <a:endParaRPr lang="en-US"/>
          </a:p>
        </p:txBody>
      </p:sp>
      <p:pic>
        <p:nvPicPr>
          <p:cNvPr id="7" name="Picture 6" descr="Diagram&#10;&#10;Description automatically generated">
            <a:extLst>
              <a:ext uri="{FF2B5EF4-FFF2-40B4-BE49-F238E27FC236}">
                <a16:creationId xmlns:a16="http://schemas.microsoft.com/office/drawing/2014/main" id="{ACB24F8F-ADED-3DC6-8EC0-CB8FFEB73307}"/>
              </a:ext>
            </a:extLst>
          </p:cNvPr>
          <p:cNvPicPr>
            <a:picLocks noChangeAspect="1"/>
          </p:cNvPicPr>
          <p:nvPr/>
        </p:nvPicPr>
        <p:blipFill>
          <a:blip r:embed="rId2"/>
          <a:stretch>
            <a:fillRect/>
          </a:stretch>
        </p:blipFill>
        <p:spPr>
          <a:xfrm>
            <a:off x="5059015" y="1742463"/>
            <a:ext cx="6915426" cy="4252985"/>
          </a:xfrm>
          <a:prstGeom prst="rect">
            <a:avLst/>
          </a:prstGeom>
          <a:noFill/>
        </p:spPr>
      </p:pic>
    </p:spTree>
    <p:extLst>
      <p:ext uri="{BB962C8B-B14F-4D97-AF65-F5344CB8AC3E}">
        <p14:creationId xmlns:p14="http://schemas.microsoft.com/office/powerpoint/2010/main" val="428146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Demonstrations – Git Basics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3" y="1764255"/>
            <a:ext cx="8846928" cy="4772552"/>
          </a:xfrm>
        </p:spPr>
        <p:txBody>
          <a:bodyPr/>
          <a:lstStyle/>
          <a:p>
            <a:r>
              <a:rPr lang="en-US" sz="1800" dirty="0"/>
              <a:t>Install </a:t>
            </a:r>
            <a:r>
              <a:rPr lang="en-US" sz="1800" dirty="0">
                <a:hlinkClick r:id="rId2"/>
              </a:rPr>
              <a:t>Git</a:t>
            </a:r>
            <a:r>
              <a:rPr lang="en-US" sz="1800" dirty="0"/>
              <a:t>. Alternatively, you can install </a:t>
            </a:r>
            <a:r>
              <a:rPr lang="en-US" sz="1800" dirty="0">
                <a:hlinkClick r:id="rId3"/>
              </a:rPr>
              <a:t>GitHub Desktop</a:t>
            </a:r>
            <a:r>
              <a:rPr lang="en-US" sz="1800" dirty="0"/>
              <a:t>. </a:t>
            </a:r>
          </a:p>
          <a:p>
            <a:r>
              <a:rPr lang="en-US" sz="1800" dirty="0"/>
              <a:t>Create a </a:t>
            </a:r>
            <a:r>
              <a:rPr lang="en-US" sz="1800" dirty="0">
                <a:hlinkClick r:id="rId4"/>
              </a:rPr>
              <a:t>GitHub</a:t>
            </a:r>
            <a:r>
              <a:rPr lang="en-US" sz="1800" dirty="0"/>
              <a:t> account.</a:t>
            </a:r>
          </a:p>
          <a:p>
            <a:pPr marL="0" indent="0">
              <a:buNone/>
            </a:pPr>
            <a:endParaRPr lang="en-US" sz="1800" dirty="0"/>
          </a:p>
          <a:p>
            <a:pPr marL="0" indent="0">
              <a:buNone/>
            </a:pPr>
            <a:r>
              <a:rPr lang="en-US" sz="1800" dirty="0"/>
              <a:t>How to </a:t>
            </a:r>
            <a:r>
              <a:rPr lang="en-US" sz="1800" b="1" i="1" dirty="0"/>
              <a:t>clone</a:t>
            </a:r>
            <a:r>
              <a:rPr lang="en-US" sz="1800" dirty="0"/>
              <a:t> a repository?</a:t>
            </a:r>
          </a:p>
          <a:p>
            <a:r>
              <a:rPr lang="en-US" sz="1800" dirty="0"/>
              <a:t>You can use </a:t>
            </a:r>
            <a:r>
              <a:rPr lang="en-US" sz="1800" b="1" dirty="0"/>
              <a:t>Git Bash</a:t>
            </a:r>
            <a:r>
              <a:rPr lang="en-US" sz="1800" dirty="0"/>
              <a:t> to clone a repo (alternative: use GitHub Desktop interface).</a:t>
            </a:r>
          </a:p>
          <a:p>
            <a:r>
              <a:rPr lang="en-US" sz="1800" dirty="0"/>
              <a:t>For example, let's create the </a:t>
            </a:r>
            <a:r>
              <a:rPr lang="en-US" sz="1800" dirty="0">
                <a:hlinkClick r:id="rId5"/>
              </a:rPr>
              <a:t>"Short Assignment 0”</a:t>
            </a:r>
            <a:r>
              <a:rPr lang="en-US" sz="1800" dirty="0"/>
              <a:t> repository and clone it.</a:t>
            </a:r>
          </a:p>
          <a:p>
            <a:endParaRPr lang="en-US" sz="1800" dirty="0"/>
          </a:p>
          <a:p>
            <a:pPr marL="0" indent="0">
              <a:buNone/>
            </a:pPr>
            <a:r>
              <a:rPr lang="en-US" sz="1800" dirty="0"/>
              <a:t>Getting the latest edits from a repository with </a:t>
            </a:r>
            <a:r>
              <a:rPr lang="en-US" sz="1800" b="1" dirty="0"/>
              <a:t>git pull.</a:t>
            </a:r>
            <a:endParaRPr lang="en-US" sz="1800" dirty="0"/>
          </a:p>
          <a:p>
            <a:r>
              <a:rPr lang="en-US" sz="1800" dirty="0"/>
              <a:t>To </a:t>
            </a:r>
            <a:r>
              <a:rPr lang="en-US" sz="1800" b="1" dirty="0"/>
              <a:t>pull</a:t>
            </a:r>
            <a:r>
              <a:rPr lang="en-US" sz="1800" dirty="0"/>
              <a:t> from a repository, simply call </a:t>
            </a:r>
            <a:r>
              <a:rPr lang="en-US" sz="1800" b="1" dirty="0"/>
              <a:t>git pull</a:t>
            </a:r>
            <a:r>
              <a:rPr lang="en-US" sz="1800" dirty="0"/>
              <a:t> using Git Bash.</a:t>
            </a:r>
          </a:p>
          <a:p>
            <a:endParaRPr lang="en-US" sz="1800" dirty="0"/>
          </a:p>
          <a:p>
            <a:pPr marL="0" indent="0">
              <a:buNone/>
            </a:pPr>
            <a:r>
              <a:rPr lang="en-US" sz="1800" dirty="0"/>
              <a:t>How to manage files within a repo?</a:t>
            </a:r>
          </a:p>
          <a:p>
            <a:r>
              <a:rPr lang="en-US" sz="1800" dirty="0"/>
              <a:t>The 3 most used Git commands are: </a:t>
            </a:r>
            <a:r>
              <a:rPr lang="en-US" sz="1800" b="1" dirty="0"/>
              <a:t>git pull</a:t>
            </a:r>
            <a:r>
              <a:rPr lang="en-US" sz="1800" dirty="0"/>
              <a:t>, </a:t>
            </a:r>
            <a:r>
              <a:rPr lang="en-US" sz="1800" b="1" dirty="0"/>
              <a:t>git add</a:t>
            </a:r>
            <a:r>
              <a:rPr lang="en-US" sz="1800" dirty="0"/>
              <a:t>, </a:t>
            </a:r>
            <a:r>
              <a:rPr lang="en-US" sz="1800" b="1" dirty="0"/>
              <a:t>git commit</a:t>
            </a:r>
            <a:r>
              <a:rPr lang="en-US" sz="1800" dirty="0"/>
              <a:t> and </a:t>
            </a:r>
            <a:r>
              <a:rPr lang="en-US" sz="1800" b="1" dirty="0"/>
              <a:t>git push</a:t>
            </a:r>
            <a:r>
              <a:rPr lang="en-US" sz="1800" dirty="0"/>
              <a:t>. You can call these commands directly with the </a:t>
            </a:r>
            <a:r>
              <a:rPr lang="en-US" sz="1800" b="1" dirty="0"/>
              <a:t>Git Bash</a:t>
            </a:r>
            <a:r>
              <a:rPr lang="en-US" sz="1800" dirty="0"/>
              <a:t> console or using the GitHub Desktop interface.</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34</a:t>
            </a:fld>
            <a:endParaRPr lang="en-US"/>
          </a:p>
        </p:txBody>
      </p:sp>
      <p:pic>
        <p:nvPicPr>
          <p:cNvPr id="6" name="Picture 8">
            <a:extLst>
              <a:ext uri="{FF2B5EF4-FFF2-40B4-BE49-F238E27FC236}">
                <a16:creationId xmlns:a16="http://schemas.microsoft.com/office/drawing/2014/main" id="{395E4132-24A5-B922-1EC7-FF9C8C9380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5844" y="1321327"/>
            <a:ext cx="1696556" cy="7091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GitHub logo and symbol, meaning, history, PNG">
            <a:extLst>
              <a:ext uri="{FF2B5EF4-FFF2-40B4-BE49-F238E27FC236}">
                <a16:creationId xmlns:a16="http://schemas.microsoft.com/office/drawing/2014/main" id="{24126BB3-F43B-427F-76FA-54F10F46B2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2100" y="1142481"/>
            <a:ext cx="1845663"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GitHub Student Developer Pack - GitHub Education">
            <a:extLst>
              <a:ext uri="{FF2B5EF4-FFF2-40B4-BE49-F238E27FC236}">
                <a16:creationId xmlns:a16="http://schemas.microsoft.com/office/drawing/2014/main" id="{3DAF6960-93A1-8BFB-6F40-50376E4AC9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8738" y="2209282"/>
            <a:ext cx="2127324" cy="7091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10;&#10;Description automatically generated">
            <a:extLst>
              <a:ext uri="{FF2B5EF4-FFF2-40B4-BE49-F238E27FC236}">
                <a16:creationId xmlns:a16="http://schemas.microsoft.com/office/drawing/2014/main" id="{16713FB5-787E-F83E-E1CC-5437FB17F24B}"/>
              </a:ext>
            </a:extLst>
          </p:cNvPr>
          <p:cNvPicPr>
            <a:picLocks noChangeAspect="1"/>
          </p:cNvPicPr>
          <p:nvPr/>
        </p:nvPicPr>
        <p:blipFill>
          <a:blip r:embed="rId9"/>
          <a:stretch>
            <a:fillRect/>
          </a:stretch>
        </p:blipFill>
        <p:spPr>
          <a:xfrm>
            <a:off x="9126884" y="3329092"/>
            <a:ext cx="2842590" cy="2842590"/>
          </a:xfrm>
          <a:prstGeom prst="rect">
            <a:avLst/>
          </a:prstGeom>
        </p:spPr>
      </p:pic>
    </p:spTree>
    <p:extLst>
      <p:ext uri="{BB962C8B-B14F-4D97-AF65-F5344CB8AC3E}">
        <p14:creationId xmlns:p14="http://schemas.microsoft.com/office/powerpoint/2010/main" val="397257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439-D11D-2AC1-21E2-D65D2A08237D}"/>
              </a:ext>
            </a:extLst>
          </p:cNvPr>
          <p:cNvSpPr>
            <a:spLocks noGrp="1"/>
          </p:cNvSpPr>
          <p:nvPr>
            <p:ph type="title"/>
          </p:nvPr>
        </p:nvSpPr>
        <p:spPr/>
        <p:txBody>
          <a:bodyPr/>
          <a:lstStyle/>
          <a:p>
            <a:r>
              <a:rPr lang="en-US" dirty="0"/>
              <a:t>Demonstrations – </a:t>
            </a:r>
            <a:r>
              <a:rPr lang="en-US" dirty="0" err="1"/>
              <a:t>Conda</a:t>
            </a:r>
            <a:r>
              <a:rPr lang="en-US" dirty="0"/>
              <a:t> Environment </a:t>
            </a:r>
          </a:p>
        </p:txBody>
      </p:sp>
      <p:sp>
        <p:nvSpPr>
          <p:cNvPr id="3" name="Content Placeholder 2">
            <a:extLst>
              <a:ext uri="{FF2B5EF4-FFF2-40B4-BE49-F238E27FC236}">
                <a16:creationId xmlns:a16="http://schemas.microsoft.com/office/drawing/2014/main" id="{89468567-3A91-469D-2FF1-03F8552004C1}"/>
              </a:ext>
            </a:extLst>
          </p:cNvPr>
          <p:cNvSpPr>
            <a:spLocks noGrp="1"/>
          </p:cNvSpPr>
          <p:nvPr>
            <p:ph idx="10"/>
          </p:nvPr>
        </p:nvSpPr>
        <p:spPr>
          <a:xfrm>
            <a:off x="406403" y="2019303"/>
            <a:ext cx="5129694" cy="4517503"/>
          </a:xfrm>
        </p:spPr>
        <p:txBody>
          <a:bodyPr/>
          <a:lstStyle/>
          <a:p>
            <a:pPr marL="228600" indent="-228600">
              <a:buFont typeface="+mj-lt"/>
              <a:buAutoNum type="arabicPeriod"/>
            </a:pPr>
            <a:r>
              <a:rPr lang="en-US" sz="1800" dirty="0"/>
              <a:t>Install the </a:t>
            </a:r>
            <a:r>
              <a:rPr lang="en-US" sz="1800" dirty="0">
                <a:hlinkClick r:id="rId2"/>
              </a:rPr>
              <a:t>Anaconda Package</a:t>
            </a:r>
            <a:r>
              <a:rPr lang="en-US" sz="1800" dirty="0"/>
              <a:t> (it includes Python 3.9). </a:t>
            </a:r>
          </a:p>
          <a:p>
            <a:pPr lvl="1"/>
            <a:r>
              <a:rPr lang="en-US" sz="1800" dirty="0"/>
              <a:t>If you are installing Anaconda for the first time, this will create a </a:t>
            </a:r>
            <a:r>
              <a:rPr lang="en-US" sz="1800" b="1" i="1" dirty="0"/>
              <a:t>base</a:t>
            </a:r>
            <a:r>
              <a:rPr lang="en-US" sz="1800" dirty="0"/>
              <a:t> environment with all the Anaconda libraries installed and ready to run.</a:t>
            </a:r>
          </a:p>
          <a:p>
            <a:pPr marL="228600" indent="-228600">
              <a:buFont typeface="+mj-lt"/>
              <a:buAutoNum type="arabicPeriod"/>
            </a:pPr>
            <a:endParaRPr lang="en-US" sz="1800" dirty="0"/>
          </a:p>
          <a:p>
            <a:pPr marL="228600" indent="-228600">
              <a:buFont typeface="+mj-lt"/>
              <a:buAutoNum type="arabicPeriod"/>
            </a:pPr>
            <a:r>
              <a:rPr lang="en-US" sz="1800" dirty="0"/>
              <a:t>Create a new environment and install all packages/libraries.</a:t>
            </a:r>
          </a:p>
          <a:p>
            <a:pPr lvl="1"/>
            <a:r>
              <a:rPr lang="en-US" sz="1800" b="1" i="1" dirty="0" err="1"/>
              <a:t>conda</a:t>
            </a:r>
            <a:r>
              <a:rPr lang="en-US" sz="1800" b="1" i="1" dirty="0"/>
              <a:t> create --name eel5840</a:t>
            </a:r>
          </a:p>
          <a:p>
            <a:pPr lvl="1"/>
            <a:r>
              <a:rPr lang="en-US" sz="1800" b="1" i="1" dirty="0" err="1"/>
              <a:t>conda</a:t>
            </a:r>
            <a:r>
              <a:rPr lang="en-US" sz="1800" b="1" i="1" dirty="0"/>
              <a:t> activate eel5840</a:t>
            </a:r>
          </a:p>
          <a:p>
            <a:pPr lvl="1"/>
            <a:r>
              <a:rPr lang="en-US" sz="1800" b="1" i="1" dirty="0" err="1"/>
              <a:t>conda</a:t>
            </a:r>
            <a:r>
              <a:rPr lang="en-US" sz="1800" b="1" i="1" dirty="0"/>
              <a:t> install anaconda</a:t>
            </a:r>
          </a:p>
          <a:p>
            <a:endParaRPr lang="en-US" sz="1800" b="1" dirty="0"/>
          </a:p>
        </p:txBody>
      </p:sp>
      <p:sp>
        <p:nvSpPr>
          <p:cNvPr id="4" name="Footer Placeholder 3">
            <a:extLst>
              <a:ext uri="{FF2B5EF4-FFF2-40B4-BE49-F238E27FC236}">
                <a16:creationId xmlns:a16="http://schemas.microsoft.com/office/drawing/2014/main" id="{706DEC39-F87E-019F-4721-AAAE18DCCECB}"/>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A7DF823C-A4A8-BB22-0BFF-EF59DEAABCD7}"/>
              </a:ext>
            </a:extLst>
          </p:cNvPr>
          <p:cNvSpPr>
            <a:spLocks noGrp="1"/>
          </p:cNvSpPr>
          <p:nvPr>
            <p:ph type="sldNum" sz="quarter" idx="12"/>
          </p:nvPr>
        </p:nvSpPr>
        <p:spPr/>
        <p:txBody>
          <a:bodyPr/>
          <a:lstStyle/>
          <a:p>
            <a:fld id="{E17B9F45-1FE4-7346-86C6-EA0766363EB2}" type="slidenum">
              <a:rPr lang="en-US" smtClean="0"/>
              <a:t>35</a:t>
            </a:fld>
            <a:endParaRPr lang="en-US"/>
          </a:p>
        </p:txBody>
      </p:sp>
      <p:sp>
        <p:nvSpPr>
          <p:cNvPr id="6" name="Content Placeholder 2">
            <a:extLst>
              <a:ext uri="{FF2B5EF4-FFF2-40B4-BE49-F238E27FC236}">
                <a16:creationId xmlns:a16="http://schemas.microsoft.com/office/drawing/2014/main" id="{41E1A32E-6B22-B1B7-D294-00A301EF2690}"/>
              </a:ext>
            </a:extLst>
          </p:cNvPr>
          <p:cNvSpPr txBox="1">
            <a:spLocks/>
          </p:cNvSpPr>
          <p:nvPr/>
        </p:nvSpPr>
        <p:spPr bwMode="auto">
          <a:xfrm>
            <a:off x="5993296" y="1943100"/>
            <a:ext cx="5825436" cy="45175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marL="342900" indent="-342900" defTabSz="914400">
              <a:buFont typeface="+mj-lt"/>
              <a:buAutoNum type="arabicPeriod" startAt="3"/>
            </a:pPr>
            <a:r>
              <a:rPr lang="en-US" sz="1800" dirty="0"/>
              <a:t>Customize your environment by installing </a:t>
            </a:r>
            <a:r>
              <a:rPr lang="en-US" sz="1800" dirty="0" err="1">
                <a:hlinkClick r:id="rId3"/>
              </a:rPr>
              <a:t>Jupyter</a:t>
            </a:r>
            <a:r>
              <a:rPr lang="en-US" sz="1800" dirty="0">
                <a:hlinkClick r:id="rId3"/>
              </a:rPr>
              <a:t> Notebook extensions</a:t>
            </a:r>
            <a:r>
              <a:rPr lang="en-US" sz="1800" dirty="0"/>
              <a:t>.</a:t>
            </a:r>
          </a:p>
          <a:p>
            <a:pPr lvl="1" defTabSz="914400"/>
            <a:r>
              <a:rPr lang="en-US" sz="1800" b="1" dirty="0" err="1"/>
              <a:t>conda</a:t>
            </a:r>
            <a:r>
              <a:rPr lang="en-US" sz="1800" b="1" dirty="0"/>
              <a:t> install -c </a:t>
            </a:r>
            <a:r>
              <a:rPr lang="en-US" sz="1800" b="1" dirty="0" err="1"/>
              <a:t>conda</a:t>
            </a:r>
            <a:r>
              <a:rPr lang="en-US" sz="1800" b="1" dirty="0"/>
              <a:t>-forge </a:t>
            </a:r>
            <a:r>
              <a:rPr lang="en-US" sz="1800" b="1" dirty="0" err="1"/>
              <a:t>jupyter_contrib_nbextensions</a:t>
            </a:r>
            <a:endParaRPr lang="en-US" sz="1800" b="1" dirty="0"/>
          </a:p>
          <a:p>
            <a:pPr lvl="1" defTabSz="914400"/>
            <a:endParaRPr lang="en-US" sz="1800" b="1" dirty="0"/>
          </a:p>
          <a:p>
            <a:pPr marL="342900" indent="-342900" defTabSz="914400">
              <a:buFont typeface="+mj-lt"/>
              <a:buAutoNum type="arabicPeriod" startAt="4"/>
            </a:pPr>
            <a:r>
              <a:rPr lang="en-US" sz="1800" dirty="0"/>
              <a:t>Launching </a:t>
            </a:r>
            <a:r>
              <a:rPr lang="en-US" sz="1800" dirty="0" err="1"/>
              <a:t>Jupyter</a:t>
            </a:r>
            <a:r>
              <a:rPr lang="en-US" sz="1800" dirty="0"/>
              <a:t> Notebooks</a:t>
            </a:r>
          </a:p>
          <a:p>
            <a:pPr lvl="1" defTabSz="914400"/>
            <a:r>
              <a:rPr lang="en-US" sz="1800" b="1" i="1" dirty="0" err="1"/>
              <a:t>conda</a:t>
            </a:r>
            <a:r>
              <a:rPr lang="en-US" sz="1800" b="1" i="1" dirty="0"/>
              <a:t> activate eel5840</a:t>
            </a:r>
          </a:p>
          <a:p>
            <a:pPr lvl="1" defTabSz="914400"/>
            <a:r>
              <a:rPr lang="en-US" sz="1800" b="1" i="1" dirty="0" err="1"/>
              <a:t>jupyter</a:t>
            </a:r>
            <a:r>
              <a:rPr lang="en-US" sz="1800" b="1" i="1" dirty="0"/>
              <a:t> notebook</a:t>
            </a:r>
          </a:p>
          <a:p>
            <a:pPr marL="0" indent="0" defTabSz="914400">
              <a:buNone/>
            </a:pPr>
            <a:endParaRPr lang="en-US" sz="1800" b="1" dirty="0"/>
          </a:p>
        </p:txBody>
      </p:sp>
    </p:spTree>
    <p:extLst>
      <p:ext uri="{BB962C8B-B14F-4D97-AF65-F5344CB8AC3E}">
        <p14:creationId xmlns:p14="http://schemas.microsoft.com/office/powerpoint/2010/main" val="697717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ctrTitle"/>
          </p:nvPr>
        </p:nvSpPr>
        <p:spPr>
          <a:xfrm>
            <a:off x="415611" y="992767"/>
            <a:ext cx="11360800" cy="2736800"/>
          </a:xfrm>
        </p:spPr>
        <p:txBody>
          <a:bodyPr wrap="square" anchor="b">
            <a:normAutofit/>
          </a:bodyPr>
          <a:lstStyle/>
          <a:p>
            <a:r>
              <a:rPr lang="en-US" dirty="0"/>
              <a:t>Any questions?</a:t>
            </a:r>
          </a:p>
        </p:txBody>
      </p:sp>
      <p:sp>
        <p:nvSpPr>
          <p:cNvPr id="10" name="Subtitle 2">
            <a:extLst>
              <a:ext uri="{FF2B5EF4-FFF2-40B4-BE49-F238E27FC236}">
                <a16:creationId xmlns:a16="http://schemas.microsoft.com/office/drawing/2014/main" id="{BEB51884-CB84-8892-30AC-5F1830D312A4}"/>
              </a:ext>
            </a:extLst>
          </p:cNvPr>
          <p:cNvSpPr>
            <a:spLocks noGrp="1"/>
          </p:cNvSpPr>
          <p:nvPr>
            <p:ph type="subTitle" idx="1"/>
          </p:nvPr>
        </p:nvSpPr>
        <p:spPr>
          <a:xfrm>
            <a:off x="415600" y="3778833"/>
            <a:ext cx="11360800" cy="1056800"/>
          </a:xfrm>
        </p:spPr>
        <p:txBody>
          <a:bodyPr/>
          <a:lstStyle/>
          <a:p>
            <a:r>
              <a:rPr lang="en-US" dirty="0"/>
              <a:t>Let’s take a break before starting the next period</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idx="12"/>
          </p:nvPr>
        </p:nvSpPr>
        <p:spPr>
          <a:xfrm>
            <a:off x="11296611" y="6217623"/>
            <a:ext cx="731600" cy="524800"/>
          </a:xfrm>
        </p:spPr>
        <p:txBody>
          <a:bodyPr wrap="square" anchor="ctr">
            <a:normAutofit/>
          </a:bodyPr>
          <a:lstStyle/>
          <a:p>
            <a:pPr>
              <a:spcAft>
                <a:spcPts val="600"/>
              </a:spcAft>
            </a:pPr>
            <a:fld id="{E17B9F45-1FE4-7346-86C6-EA0766363EB2}" type="slidenum">
              <a:rPr lang="en-US" smtClean="0"/>
              <a:pPr>
                <a:spcAft>
                  <a:spcPts val="600"/>
                </a:spcAft>
              </a:pPr>
              <a:t>36</a:t>
            </a:fld>
            <a:endParaRPr lang="en-US"/>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4294967295"/>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Tree>
    <p:extLst>
      <p:ext uri="{BB962C8B-B14F-4D97-AF65-F5344CB8AC3E}">
        <p14:creationId xmlns:p14="http://schemas.microsoft.com/office/powerpoint/2010/main" val="3176428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Dr. Catia S. Silva (she/her)</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2" y="1688841"/>
            <a:ext cx="5399131" cy="4847965"/>
          </a:xfrm>
        </p:spPr>
        <p:txBody>
          <a:bodyPr/>
          <a:lstStyle/>
          <a:p>
            <a:r>
              <a:rPr lang="en-US" sz="2000" dirty="0"/>
              <a:t>Phonetic spelling: KA-tee-uh SIL-</a:t>
            </a:r>
            <a:r>
              <a:rPr lang="en-US" sz="2000" dirty="0" err="1"/>
              <a:t>vuh</a:t>
            </a:r>
            <a:endParaRPr lang="en-US" sz="2000" dirty="0"/>
          </a:p>
          <a:p>
            <a:r>
              <a:rPr lang="en-US" sz="2000" dirty="0"/>
              <a:t>Instructional Assistant Professor @ ECE, UF</a:t>
            </a:r>
          </a:p>
          <a:p>
            <a:r>
              <a:rPr lang="en-US" sz="2000" dirty="0"/>
              <a:t>PhD in Electrical and Computer Engineering @ UF 2018</a:t>
            </a:r>
          </a:p>
          <a:p>
            <a:r>
              <a:rPr lang="en-US" sz="2000" dirty="0"/>
              <a:t>Preferred contact: email or slack</a:t>
            </a:r>
          </a:p>
          <a:p>
            <a:r>
              <a:rPr lang="en-US" sz="2000" dirty="0"/>
              <a:t>Research interests: multi-disciplinary machine learning, learning theory, computer vision, pattern recognition, computational neuroscience</a:t>
            </a:r>
          </a:p>
          <a:p>
            <a:r>
              <a:rPr lang="en-US" sz="2000" dirty="0"/>
              <a:t>Past student-led projects: </a:t>
            </a:r>
            <a:r>
              <a:rPr lang="en-US" sz="2000" dirty="0">
                <a:hlinkClick r:id="rId2"/>
              </a:rPr>
              <a:t>https://catiaspsilva.github.io/projects/</a:t>
            </a:r>
            <a:r>
              <a:rPr lang="en-US" sz="2000" dirty="0"/>
              <a:t> </a:t>
            </a:r>
          </a:p>
          <a:p>
            <a:r>
              <a:rPr lang="en-US" sz="2000" dirty="0"/>
              <a:t>Industry experience: large institution (</a:t>
            </a:r>
            <a:r>
              <a:rPr lang="en-US" sz="2000" dirty="0">
                <a:hlinkClick r:id="rId3"/>
              </a:rPr>
              <a:t>INESC TEC</a:t>
            </a:r>
            <a:r>
              <a:rPr lang="en-US" sz="2000" dirty="0"/>
              <a:t>, Portugal) and small startup company (</a:t>
            </a:r>
            <a:r>
              <a:rPr lang="en-US" sz="2000" dirty="0" err="1">
                <a:hlinkClick r:id="rId4"/>
              </a:rPr>
              <a:t>Aventusoft</a:t>
            </a:r>
            <a:r>
              <a:rPr lang="en-US" sz="2000" dirty="0"/>
              <a:t>, Boca Raton, FL)</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4</a:t>
            </a:fld>
            <a:endParaRPr lang="en-US"/>
          </a:p>
        </p:txBody>
      </p:sp>
      <p:pic>
        <p:nvPicPr>
          <p:cNvPr id="6" name="Picture 5" descr="Text&#10;&#10;Description automatically generated">
            <a:extLst>
              <a:ext uri="{FF2B5EF4-FFF2-40B4-BE49-F238E27FC236}">
                <a16:creationId xmlns:a16="http://schemas.microsoft.com/office/drawing/2014/main" id="{264AB09F-595B-7E2F-77DF-1BC4719830A6}"/>
              </a:ext>
            </a:extLst>
          </p:cNvPr>
          <p:cNvPicPr>
            <a:picLocks noChangeAspect="1"/>
          </p:cNvPicPr>
          <p:nvPr/>
        </p:nvPicPr>
        <p:blipFill>
          <a:blip r:embed="rId5"/>
          <a:stretch>
            <a:fillRect/>
          </a:stretch>
        </p:blipFill>
        <p:spPr>
          <a:xfrm>
            <a:off x="5791829" y="1126853"/>
            <a:ext cx="5993772" cy="1812290"/>
          </a:xfrm>
          <a:prstGeom prst="rect">
            <a:avLst/>
          </a:prstGeom>
        </p:spPr>
      </p:pic>
      <p:sp>
        <p:nvSpPr>
          <p:cNvPr id="7" name="Content Placeholder 2">
            <a:extLst>
              <a:ext uri="{FF2B5EF4-FFF2-40B4-BE49-F238E27FC236}">
                <a16:creationId xmlns:a16="http://schemas.microsoft.com/office/drawing/2014/main" id="{B26516E0-F28F-CC2D-72DC-39DD1771806F}"/>
              </a:ext>
            </a:extLst>
          </p:cNvPr>
          <p:cNvSpPr txBox="1">
            <a:spLocks/>
          </p:cNvSpPr>
          <p:nvPr/>
        </p:nvSpPr>
        <p:spPr bwMode="auto">
          <a:xfrm>
            <a:off x="6386467" y="3215174"/>
            <a:ext cx="5547387" cy="312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marL="0" indent="0" defTabSz="914400">
              <a:buNone/>
            </a:pPr>
            <a:r>
              <a:rPr lang="en-US" sz="2000" dirty="0"/>
              <a:t>More about me…</a:t>
            </a:r>
          </a:p>
          <a:p>
            <a:pPr defTabSz="914400"/>
            <a:r>
              <a:rPr lang="en-US" sz="2000" dirty="0"/>
              <a:t>Born and raised in Portugal</a:t>
            </a:r>
          </a:p>
          <a:p>
            <a:pPr defTabSz="914400"/>
            <a:r>
              <a:rPr lang="en-US" sz="2000" dirty="0"/>
              <a:t>I speak a few languages: Portuguese, English, French, Spanish and limited Italian</a:t>
            </a:r>
          </a:p>
          <a:p>
            <a:pPr defTabSz="914400"/>
            <a:r>
              <a:rPr lang="en-US" sz="2000" dirty="0"/>
              <a:t>I have a 7-year-old dog named Maggie</a:t>
            </a:r>
          </a:p>
          <a:p>
            <a:pPr defTabSz="914400"/>
            <a:r>
              <a:rPr lang="en-US" sz="2000" dirty="0"/>
              <a:t>I enjoy running, hiking with Maggie and family, brain games, cooking and try new cuisines, listening to music and podcasts, reading</a:t>
            </a:r>
          </a:p>
        </p:txBody>
      </p:sp>
    </p:spTree>
    <p:extLst>
      <p:ext uri="{BB962C8B-B14F-4D97-AF65-F5344CB8AC3E}">
        <p14:creationId xmlns:p14="http://schemas.microsoft.com/office/powerpoint/2010/main" val="372862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386608" y="1191804"/>
            <a:ext cx="10075200" cy="1116000"/>
          </a:xfrm>
          <a:prstGeom prst="rect">
            <a:avLst/>
          </a:prstGeom>
        </p:spPr>
        <p:txBody>
          <a:bodyPr spcFirstLastPara="1" vert="horz" wrap="square" lIns="121900" tIns="60933" rIns="121900" bIns="60933" numCol="1" anchor="t" anchorCtr="0" compatLnSpc="1">
            <a:prstTxWarp prst="textNoShape">
              <a:avLst/>
            </a:prstTxWarp>
            <a:noAutofit/>
          </a:bodyPr>
          <a:lstStyle/>
          <a:p>
            <a:r>
              <a:rPr lang="en" sz="3733"/>
              <a:t>Khaled Hamad</a:t>
            </a:r>
            <a:endParaRPr sz="3733"/>
          </a:p>
        </p:txBody>
      </p:sp>
      <p:pic>
        <p:nvPicPr>
          <p:cNvPr id="98" name="Google Shape;98;p23"/>
          <p:cNvPicPr preferRelativeResize="0"/>
          <p:nvPr/>
        </p:nvPicPr>
        <p:blipFill>
          <a:blip r:embed="rId3">
            <a:alphaModFix/>
          </a:blip>
          <a:stretch>
            <a:fillRect/>
          </a:stretch>
        </p:blipFill>
        <p:spPr>
          <a:xfrm>
            <a:off x="386600" y="3268803"/>
            <a:ext cx="5647632" cy="1889467"/>
          </a:xfrm>
          <a:prstGeom prst="rect">
            <a:avLst/>
          </a:prstGeom>
          <a:noFill/>
          <a:ln>
            <a:noFill/>
          </a:ln>
        </p:spPr>
      </p:pic>
      <p:pic>
        <p:nvPicPr>
          <p:cNvPr id="99" name="Google Shape;99;p23"/>
          <p:cNvPicPr preferRelativeResize="0"/>
          <p:nvPr/>
        </p:nvPicPr>
        <p:blipFill>
          <a:blip r:embed="rId4">
            <a:alphaModFix/>
          </a:blip>
          <a:stretch>
            <a:fillRect/>
          </a:stretch>
        </p:blipFill>
        <p:spPr>
          <a:xfrm>
            <a:off x="7508447" y="2792271"/>
            <a:ext cx="4096512" cy="2218944"/>
          </a:xfrm>
          <a:prstGeom prst="rect">
            <a:avLst/>
          </a:prstGeom>
          <a:noFill/>
          <a:ln>
            <a:noFill/>
          </a:ln>
        </p:spPr>
      </p:pic>
      <p:sp>
        <p:nvSpPr>
          <p:cNvPr id="100" name="Google Shape;100;p23"/>
          <p:cNvSpPr txBox="1"/>
          <p:nvPr/>
        </p:nvSpPr>
        <p:spPr>
          <a:xfrm>
            <a:off x="386600" y="1908133"/>
            <a:ext cx="10307600" cy="1354176"/>
          </a:xfrm>
          <a:prstGeom prst="rect">
            <a:avLst/>
          </a:prstGeom>
          <a:noFill/>
          <a:ln>
            <a:noFill/>
          </a:ln>
        </p:spPr>
        <p:txBody>
          <a:bodyPr spcFirstLastPara="1" wrap="square" lIns="121900" tIns="121900" rIns="121900" bIns="121900" anchor="t" anchorCtr="0">
            <a:spAutoFit/>
          </a:bodyPr>
          <a:lstStyle/>
          <a:p>
            <a:pPr marL="609585" indent="-423323">
              <a:spcBef>
                <a:spcPts val="0"/>
              </a:spcBef>
              <a:spcAft>
                <a:spcPts val="0"/>
              </a:spcAft>
              <a:buSzPts val="1400"/>
              <a:buChar char="●"/>
            </a:pPr>
            <a:r>
              <a:rPr lang="en"/>
              <a:t>PhD Student in the Machine Learning and Sensing Lab </a:t>
            </a:r>
            <a:endParaRPr/>
          </a:p>
          <a:p>
            <a:pPr marL="609585" indent="-423323">
              <a:spcBef>
                <a:spcPts val="0"/>
              </a:spcBef>
              <a:spcAft>
                <a:spcPts val="0"/>
              </a:spcAft>
              <a:buSzPts val="1400"/>
              <a:buChar char="●"/>
            </a:pPr>
            <a:r>
              <a:rPr lang="en"/>
              <a:t>Research focus: Detecting and predicting Aflatoxin on peanuts with Machine Learning algorithms by analyzing Hyperspectral data.</a:t>
            </a:r>
            <a:endParaRPr/>
          </a:p>
          <a:p>
            <a:pPr marL="609585" indent="-423323">
              <a:spcBef>
                <a:spcPts val="0"/>
              </a:spcBef>
              <a:spcAft>
                <a:spcPts val="0"/>
              </a:spcAft>
              <a:buSzPts val="1400"/>
              <a:buChar char="●"/>
            </a:pPr>
            <a:r>
              <a:rPr lang="en"/>
              <a:t>Hobbies: Gym, cooking, video games (Not much recently).</a:t>
            </a:r>
            <a:endParaRPr/>
          </a:p>
        </p:txBody>
      </p:sp>
      <p:pic>
        <p:nvPicPr>
          <p:cNvPr id="101" name="Google Shape;101;p23"/>
          <p:cNvPicPr preferRelativeResize="0"/>
          <p:nvPr/>
        </p:nvPicPr>
        <p:blipFill>
          <a:blip r:embed="rId5">
            <a:alphaModFix/>
          </a:blip>
          <a:stretch>
            <a:fillRect/>
          </a:stretch>
        </p:blipFill>
        <p:spPr>
          <a:xfrm>
            <a:off x="9267081" y="5115734"/>
            <a:ext cx="2337900" cy="1491733"/>
          </a:xfrm>
          <a:prstGeom prst="rect">
            <a:avLst/>
          </a:prstGeom>
          <a:noFill/>
          <a:ln>
            <a:noFill/>
          </a:ln>
        </p:spPr>
      </p:pic>
      <p:pic>
        <p:nvPicPr>
          <p:cNvPr id="102" name="Google Shape;102;p23"/>
          <p:cNvPicPr preferRelativeResize="0"/>
          <p:nvPr/>
        </p:nvPicPr>
        <p:blipFill>
          <a:blip r:embed="rId6">
            <a:alphaModFix/>
          </a:blip>
          <a:stretch>
            <a:fillRect/>
          </a:stretch>
        </p:blipFill>
        <p:spPr>
          <a:xfrm>
            <a:off x="5286266" y="5115667"/>
            <a:ext cx="2337900" cy="1491869"/>
          </a:xfrm>
          <a:prstGeom prst="rect">
            <a:avLst/>
          </a:prstGeom>
          <a:noFill/>
          <a:ln>
            <a:noFill/>
          </a:ln>
        </p:spPr>
      </p:pic>
      <p:pic>
        <p:nvPicPr>
          <p:cNvPr id="103" name="Google Shape;103;p23"/>
          <p:cNvPicPr preferRelativeResize="0"/>
          <p:nvPr/>
        </p:nvPicPr>
        <p:blipFill>
          <a:blip r:embed="rId7">
            <a:alphaModFix/>
          </a:blip>
          <a:stretch>
            <a:fillRect/>
          </a:stretch>
        </p:blipFill>
        <p:spPr>
          <a:xfrm>
            <a:off x="386598" y="5522667"/>
            <a:ext cx="2508169" cy="1159700"/>
          </a:xfrm>
          <a:prstGeom prst="rect">
            <a:avLst/>
          </a:prstGeom>
          <a:noFill/>
          <a:ln>
            <a:noFill/>
          </a:ln>
        </p:spPr>
      </p:pic>
      <p:pic>
        <p:nvPicPr>
          <p:cNvPr id="104" name="Google Shape;104;p23"/>
          <p:cNvPicPr preferRelativeResize="0"/>
          <p:nvPr/>
        </p:nvPicPr>
        <p:blipFill>
          <a:blip r:embed="rId8">
            <a:alphaModFix/>
          </a:blip>
          <a:stretch>
            <a:fillRect/>
          </a:stretch>
        </p:blipFill>
        <p:spPr>
          <a:xfrm>
            <a:off x="2894759" y="5522659"/>
            <a:ext cx="1626171" cy="1159700"/>
          </a:xfrm>
          <a:prstGeom prst="rect">
            <a:avLst/>
          </a:prstGeom>
          <a:noFill/>
          <a:ln>
            <a:noFill/>
          </a:ln>
        </p:spPr>
      </p:pic>
      <p:cxnSp>
        <p:nvCxnSpPr>
          <p:cNvPr id="105" name="Google Shape;105;p23"/>
          <p:cNvCxnSpPr>
            <a:endCxn id="101" idx="1"/>
          </p:cNvCxnSpPr>
          <p:nvPr/>
        </p:nvCxnSpPr>
        <p:spPr>
          <a:xfrm>
            <a:off x="7624280" y="5861600"/>
            <a:ext cx="1642800" cy="0"/>
          </a:xfrm>
          <a:prstGeom prst="straightConnector1">
            <a:avLst/>
          </a:prstGeom>
          <a:noFill/>
          <a:ln w="9525" cap="flat" cmpd="sng">
            <a:solidFill>
              <a:schemeClr val="dk2"/>
            </a:solidFill>
            <a:prstDash val="solid"/>
            <a:round/>
            <a:headEnd type="none" w="med" len="med"/>
            <a:tailEnd type="triangle" w="med" len="med"/>
          </a:ln>
        </p:spPr>
      </p:cxnSp>
      <p:sp>
        <p:nvSpPr>
          <p:cNvPr id="106" name="Google Shape;106;p23"/>
          <p:cNvSpPr txBox="1"/>
          <p:nvPr/>
        </p:nvSpPr>
        <p:spPr>
          <a:xfrm>
            <a:off x="7860967" y="5451433"/>
            <a:ext cx="1263200" cy="430847"/>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200"/>
              <a:t>Segmentation</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406400" y="983879"/>
            <a:ext cx="9119200" cy="428677"/>
          </a:xfrm>
          <a:prstGeom prst="rect">
            <a:avLst/>
          </a:prstGeom>
        </p:spPr>
        <p:txBody>
          <a:bodyPr spcFirstLastPara="1" vert="horz" wrap="square" lIns="121900" tIns="60933" rIns="121900" bIns="60933" numCol="1" anchor="ctr" anchorCtr="0" compatLnSpc="1">
            <a:prstTxWarp prst="textNoShape">
              <a:avLst/>
            </a:prstTxWarp>
            <a:noAutofit/>
          </a:bodyPr>
          <a:lstStyle/>
          <a:p>
            <a:r>
              <a:rPr lang="en" sz="4000" dirty="0"/>
              <a:t>Anna Hampton</a:t>
            </a:r>
            <a:endParaRPr sz="4000" dirty="0"/>
          </a:p>
        </p:txBody>
      </p:sp>
      <p:sp>
        <p:nvSpPr>
          <p:cNvPr id="161" name="Google Shape;161;p35"/>
          <p:cNvSpPr txBox="1">
            <a:spLocks noGrp="1"/>
          </p:cNvSpPr>
          <p:nvPr>
            <p:ph type="body" idx="1"/>
          </p:nvPr>
        </p:nvSpPr>
        <p:spPr>
          <a:xfrm>
            <a:off x="154067" y="1521771"/>
            <a:ext cx="7519600" cy="1829198"/>
          </a:xfrm>
          <a:prstGeom prst="rect">
            <a:avLst/>
          </a:prstGeom>
        </p:spPr>
        <p:txBody>
          <a:bodyPr spcFirstLastPara="1" vert="horz" wrap="square" lIns="121900" tIns="60933" rIns="121900" bIns="60933" numCol="1" anchor="t" anchorCtr="0" compatLnSpc="1">
            <a:prstTxWarp prst="textNoShape">
              <a:avLst/>
            </a:prstTxWarp>
            <a:noAutofit/>
          </a:bodyPr>
          <a:lstStyle/>
          <a:p>
            <a:pPr marL="512229" indent="-342900">
              <a:buSzPts val="1600"/>
            </a:pPr>
            <a:r>
              <a:rPr lang="en" sz="2133" dirty="0"/>
              <a:t>PhD student in the Machine Learning and Sensing Lab</a:t>
            </a:r>
          </a:p>
          <a:p>
            <a:pPr marL="512229" indent="-342900">
              <a:buSzPts val="1600"/>
            </a:pPr>
            <a:r>
              <a:rPr lang="en" sz="2133" dirty="0"/>
              <a:t>My research focuses on applying machine learning and hyperspectral analysis techniques to agricultural and plant science problems.</a:t>
            </a:r>
          </a:p>
          <a:p>
            <a:pPr marL="512229" indent="-342900">
              <a:buSzPts val="1600"/>
            </a:pPr>
            <a:r>
              <a:rPr lang="en" sz="2133" dirty="0"/>
              <a:t>I love math and plants.</a:t>
            </a:r>
            <a:endParaRPr sz="2133" dirty="0"/>
          </a:p>
        </p:txBody>
      </p:sp>
      <p:grpSp>
        <p:nvGrpSpPr>
          <p:cNvPr id="163" name="Google Shape;163;p35"/>
          <p:cNvGrpSpPr/>
          <p:nvPr/>
        </p:nvGrpSpPr>
        <p:grpSpPr>
          <a:xfrm>
            <a:off x="1847696" y="3640044"/>
            <a:ext cx="2908616" cy="3159491"/>
            <a:chOff x="6426059" y="2688941"/>
            <a:chExt cx="2132208" cy="2485439"/>
          </a:xfrm>
        </p:grpSpPr>
        <p:pic>
          <p:nvPicPr>
            <p:cNvPr id="164" name="Google Shape;164;p35"/>
            <p:cNvPicPr preferRelativeResize="0"/>
            <p:nvPr/>
          </p:nvPicPr>
          <p:blipFill rotWithShape="1">
            <a:blip r:embed="rId3">
              <a:alphaModFix/>
            </a:blip>
            <a:srcRect l="52109" r="28415" b="9115"/>
            <a:stretch/>
          </p:blipFill>
          <p:spPr>
            <a:xfrm>
              <a:off x="7463067" y="2698815"/>
              <a:ext cx="1095199" cy="2475565"/>
            </a:xfrm>
            <a:prstGeom prst="rect">
              <a:avLst/>
            </a:prstGeom>
            <a:noFill/>
            <a:ln>
              <a:noFill/>
            </a:ln>
          </p:spPr>
        </p:pic>
        <p:pic>
          <p:nvPicPr>
            <p:cNvPr id="165" name="Google Shape;165;p35"/>
            <p:cNvPicPr preferRelativeResize="0"/>
            <p:nvPr/>
          </p:nvPicPr>
          <p:blipFill rotWithShape="1">
            <a:blip r:embed="rId3">
              <a:alphaModFix/>
            </a:blip>
            <a:srcRect l="11332" r="70165" b="9115"/>
            <a:stretch/>
          </p:blipFill>
          <p:spPr>
            <a:xfrm>
              <a:off x="6426059" y="2688941"/>
              <a:ext cx="1040435" cy="2475565"/>
            </a:xfrm>
            <a:prstGeom prst="rect">
              <a:avLst/>
            </a:prstGeom>
            <a:noFill/>
            <a:ln>
              <a:noFill/>
            </a:ln>
          </p:spPr>
        </p:pic>
      </p:grpSp>
      <p:sp>
        <p:nvSpPr>
          <p:cNvPr id="166" name="Google Shape;166;p35"/>
          <p:cNvSpPr txBox="1"/>
          <p:nvPr/>
        </p:nvSpPr>
        <p:spPr>
          <a:xfrm>
            <a:off x="357267" y="4532567"/>
            <a:ext cx="1663600" cy="104620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733">
                <a:solidFill>
                  <a:schemeClr val="accent3"/>
                </a:solidFill>
              </a:rPr>
              <a:t>Live root and drought detection</a:t>
            </a:r>
            <a:endParaRPr sz="1733">
              <a:solidFill>
                <a:schemeClr val="accent3"/>
              </a:solidFill>
            </a:endParaRPr>
          </a:p>
        </p:txBody>
      </p:sp>
      <p:sp>
        <p:nvSpPr>
          <p:cNvPr id="167" name="Google Shape;167;p35"/>
          <p:cNvSpPr txBox="1"/>
          <p:nvPr/>
        </p:nvSpPr>
        <p:spPr>
          <a:xfrm>
            <a:off x="1847665" y="3241752"/>
            <a:ext cx="1460400"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600">
                <a:solidFill>
                  <a:schemeClr val="accent1"/>
                </a:solidFill>
              </a:rPr>
              <a:t>Signature for live root</a:t>
            </a:r>
            <a:endParaRPr sz="1600">
              <a:solidFill>
                <a:schemeClr val="accent1"/>
              </a:solidFill>
            </a:endParaRPr>
          </a:p>
        </p:txBody>
      </p:sp>
      <p:sp>
        <p:nvSpPr>
          <p:cNvPr id="168" name="Google Shape;168;p35"/>
          <p:cNvSpPr txBox="1"/>
          <p:nvPr/>
        </p:nvSpPr>
        <p:spPr>
          <a:xfrm>
            <a:off x="3308065" y="3241752"/>
            <a:ext cx="1460400"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600">
                <a:solidFill>
                  <a:schemeClr val="accent1"/>
                </a:solidFill>
              </a:rPr>
              <a:t>Signature for drought</a:t>
            </a:r>
            <a:endParaRPr sz="1600">
              <a:solidFill>
                <a:schemeClr val="accent1"/>
              </a:solidFill>
            </a:endParaRPr>
          </a:p>
        </p:txBody>
      </p:sp>
      <p:grpSp>
        <p:nvGrpSpPr>
          <p:cNvPr id="169" name="Google Shape;169;p35"/>
          <p:cNvGrpSpPr/>
          <p:nvPr/>
        </p:nvGrpSpPr>
        <p:grpSpPr>
          <a:xfrm>
            <a:off x="5444000" y="3350967"/>
            <a:ext cx="6341600" cy="3417600"/>
            <a:chOff x="4403700" y="2513225"/>
            <a:chExt cx="4756200" cy="2563200"/>
          </a:xfrm>
        </p:grpSpPr>
        <p:sp>
          <p:nvSpPr>
            <p:cNvPr id="170" name="Google Shape;170;p35"/>
            <p:cNvSpPr/>
            <p:nvPr/>
          </p:nvSpPr>
          <p:spPr>
            <a:xfrm>
              <a:off x="4403700" y="2513225"/>
              <a:ext cx="4756200" cy="2563200"/>
            </a:xfrm>
            <a:prstGeom prst="rect">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grpSp>
          <p:nvGrpSpPr>
            <p:cNvPr id="171" name="Google Shape;171;p35"/>
            <p:cNvGrpSpPr/>
            <p:nvPr/>
          </p:nvGrpSpPr>
          <p:grpSpPr>
            <a:xfrm>
              <a:off x="4509500" y="2945806"/>
              <a:ext cx="4544612" cy="1938063"/>
              <a:chOff x="22839" y="815853"/>
              <a:chExt cx="9098322" cy="4273568"/>
            </a:xfrm>
          </p:grpSpPr>
          <p:pic>
            <p:nvPicPr>
              <p:cNvPr id="172" name="Google Shape;172;p35"/>
              <p:cNvPicPr preferRelativeResize="0"/>
              <p:nvPr/>
            </p:nvPicPr>
            <p:blipFill rotWithShape="1">
              <a:blip r:embed="rId4">
                <a:alphaModFix/>
              </a:blip>
              <a:srcRect l="8138"/>
              <a:stretch/>
            </p:blipFill>
            <p:spPr>
              <a:xfrm>
                <a:off x="924565" y="2451471"/>
                <a:ext cx="7349709" cy="2637950"/>
              </a:xfrm>
              <a:prstGeom prst="rect">
                <a:avLst/>
              </a:prstGeom>
              <a:noFill/>
              <a:ln>
                <a:noFill/>
              </a:ln>
            </p:spPr>
          </p:pic>
          <p:grpSp>
            <p:nvGrpSpPr>
              <p:cNvPr id="173" name="Google Shape;173;p35"/>
              <p:cNvGrpSpPr/>
              <p:nvPr/>
            </p:nvGrpSpPr>
            <p:grpSpPr>
              <a:xfrm>
                <a:off x="22839" y="815853"/>
                <a:ext cx="9098322" cy="1755904"/>
                <a:chOff x="504438" y="1293825"/>
                <a:chExt cx="8135123" cy="1364126"/>
              </a:xfrm>
            </p:grpSpPr>
            <p:pic>
              <p:nvPicPr>
                <p:cNvPr id="174" name="Google Shape;174;p35"/>
                <p:cNvPicPr preferRelativeResize="0"/>
                <p:nvPr/>
              </p:nvPicPr>
              <p:blipFill>
                <a:blip r:embed="rId5">
                  <a:alphaModFix/>
                </a:blip>
                <a:stretch>
                  <a:fillRect/>
                </a:stretch>
              </p:blipFill>
              <p:spPr>
                <a:xfrm>
                  <a:off x="4624787" y="1293825"/>
                  <a:ext cx="1954591" cy="1364126"/>
                </a:xfrm>
                <a:prstGeom prst="rect">
                  <a:avLst/>
                </a:prstGeom>
                <a:noFill/>
                <a:ln>
                  <a:noFill/>
                </a:ln>
              </p:spPr>
            </p:pic>
            <p:pic>
              <p:nvPicPr>
                <p:cNvPr id="175" name="Google Shape;175;p35"/>
                <p:cNvPicPr preferRelativeResize="0"/>
                <p:nvPr/>
              </p:nvPicPr>
              <p:blipFill>
                <a:blip r:embed="rId6">
                  <a:alphaModFix/>
                </a:blip>
                <a:stretch>
                  <a:fillRect/>
                </a:stretch>
              </p:blipFill>
              <p:spPr>
                <a:xfrm>
                  <a:off x="6684970" y="1293825"/>
                  <a:ext cx="1954591" cy="1364126"/>
                </a:xfrm>
                <a:prstGeom prst="rect">
                  <a:avLst/>
                </a:prstGeom>
                <a:noFill/>
                <a:ln>
                  <a:noFill/>
                </a:ln>
              </p:spPr>
            </p:pic>
            <p:pic>
              <p:nvPicPr>
                <p:cNvPr id="176" name="Google Shape;176;p35"/>
                <p:cNvPicPr preferRelativeResize="0"/>
                <p:nvPr/>
              </p:nvPicPr>
              <p:blipFill>
                <a:blip r:embed="rId7">
                  <a:alphaModFix/>
                </a:blip>
                <a:stretch>
                  <a:fillRect/>
                </a:stretch>
              </p:blipFill>
              <p:spPr>
                <a:xfrm>
                  <a:off x="2564613" y="1293825"/>
                  <a:ext cx="1954591" cy="1364123"/>
                </a:xfrm>
                <a:prstGeom prst="rect">
                  <a:avLst/>
                </a:prstGeom>
                <a:noFill/>
                <a:ln>
                  <a:noFill/>
                </a:ln>
              </p:spPr>
            </p:pic>
            <p:pic>
              <p:nvPicPr>
                <p:cNvPr id="177" name="Google Shape;177;p35"/>
                <p:cNvPicPr preferRelativeResize="0"/>
                <p:nvPr/>
              </p:nvPicPr>
              <p:blipFill>
                <a:blip r:embed="rId8">
                  <a:alphaModFix/>
                </a:blip>
                <a:stretch>
                  <a:fillRect/>
                </a:stretch>
              </p:blipFill>
              <p:spPr>
                <a:xfrm>
                  <a:off x="504438" y="1293825"/>
                  <a:ext cx="1954601" cy="1364126"/>
                </a:xfrm>
                <a:prstGeom prst="rect">
                  <a:avLst/>
                </a:prstGeom>
                <a:noFill/>
                <a:ln>
                  <a:noFill/>
                </a:ln>
              </p:spPr>
            </p:pic>
          </p:grpSp>
        </p:grpSp>
        <p:sp>
          <p:nvSpPr>
            <p:cNvPr id="178" name="Google Shape;178;p35"/>
            <p:cNvSpPr txBox="1"/>
            <p:nvPr/>
          </p:nvSpPr>
          <p:spPr>
            <a:xfrm>
              <a:off x="5143900" y="2537563"/>
              <a:ext cx="3248400" cy="38464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733">
                  <a:solidFill>
                    <a:schemeClr val="accent3"/>
                  </a:solidFill>
                </a:rPr>
                <a:t>Cotton growth stage detection</a:t>
              </a:r>
              <a:endParaRPr sz="1733">
                <a:solidFill>
                  <a:schemeClr val="accent3"/>
                </a:solidFill>
              </a:endParaRPr>
            </a:p>
          </p:txBody>
        </p:sp>
      </p:grpSp>
      <p:sp>
        <p:nvSpPr>
          <p:cNvPr id="179" name="Google Shape;179;p35"/>
          <p:cNvSpPr/>
          <p:nvPr/>
        </p:nvSpPr>
        <p:spPr>
          <a:xfrm>
            <a:off x="357267" y="3350967"/>
            <a:ext cx="4441200" cy="3417600"/>
          </a:xfrm>
          <a:prstGeom prst="rect">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pic>
        <p:nvPicPr>
          <p:cNvPr id="1026" name="Picture 2">
            <a:extLst>
              <a:ext uri="{FF2B5EF4-FFF2-40B4-BE49-F238E27FC236}">
                <a16:creationId xmlns:a16="http://schemas.microsoft.com/office/drawing/2014/main" id="{0FF7AD8A-336B-DEEB-FA66-069C777B32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6252" y="1015347"/>
            <a:ext cx="3340305" cy="22268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91200" y="876500"/>
            <a:ext cx="7490400" cy="5201384"/>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t>Marquez Jones </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MAHR-kez or MAHR-kwez</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a:p>
            <a:pPr>
              <a:spcBef>
                <a:spcPts val="0"/>
              </a:spcBef>
              <a:spcAft>
                <a:spcPts val="0"/>
              </a:spcAft>
            </a:pPr>
            <a:r>
              <a:rPr lang="en" sz="1600" b="1">
                <a:solidFill>
                  <a:srgbClr val="202124"/>
                </a:solidFill>
                <a:highlight>
                  <a:srgbClr val="FFFFFF"/>
                </a:highlight>
                <a:latin typeface="Roboto"/>
                <a:ea typeface="Roboto"/>
                <a:cs typeface="Roboto"/>
                <a:sym typeface="Roboto"/>
              </a:rPr>
              <a:t>Office Hours</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Monday/Wednesday 11:30AM to 12:30PM</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a:p>
            <a:pPr>
              <a:spcBef>
                <a:spcPts val="0"/>
              </a:spcBef>
              <a:spcAft>
                <a:spcPts val="0"/>
              </a:spcAft>
            </a:pPr>
            <a:r>
              <a:rPr lang="en" sz="1600" b="1">
                <a:solidFill>
                  <a:srgbClr val="202124"/>
                </a:solidFill>
                <a:highlight>
                  <a:srgbClr val="FFFFFF"/>
                </a:highlight>
                <a:latin typeface="Roboto"/>
                <a:ea typeface="Roboto"/>
                <a:cs typeface="Roboto"/>
                <a:sym typeface="Roboto"/>
              </a:rPr>
              <a:t>Preferred Contact </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Slack or Email</a:t>
            </a:r>
            <a:endParaRPr sz="1600">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marquezjones@ufl.edu</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b="1">
                <a:solidFill>
                  <a:srgbClr val="202124"/>
                </a:solidFill>
                <a:highlight>
                  <a:srgbClr val="FFFFFF"/>
                </a:highlight>
                <a:latin typeface="Roboto"/>
                <a:ea typeface="Roboto"/>
                <a:cs typeface="Roboto"/>
                <a:sym typeface="Roboto"/>
              </a:rPr>
              <a:t>Interests</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Embedded Systems, IoT,  Edge AI</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a:p>
            <a:pPr>
              <a:spcBef>
                <a:spcPts val="0"/>
              </a:spcBef>
              <a:spcAft>
                <a:spcPts val="0"/>
              </a:spcAft>
            </a:pPr>
            <a:r>
              <a:rPr lang="en" sz="1600" b="1">
                <a:solidFill>
                  <a:srgbClr val="202124"/>
                </a:solidFill>
                <a:highlight>
                  <a:srgbClr val="FFFFFF"/>
                </a:highlight>
                <a:latin typeface="Roboto"/>
                <a:ea typeface="Roboto"/>
                <a:cs typeface="Roboto"/>
                <a:sym typeface="Roboto"/>
              </a:rPr>
              <a:t>Favorite Programming Language</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C Language </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a:p>
            <a:pPr>
              <a:spcBef>
                <a:spcPts val="0"/>
              </a:spcBef>
              <a:spcAft>
                <a:spcPts val="0"/>
              </a:spcAft>
            </a:pPr>
            <a:r>
              <a:rPr lang="en" sz="1600" b="1">
                <a:solidFill>
                  <a:srgbClr val="202124"/>
                </a:solidFill>
                <a:highlight>
                  <a:srgbClr val="FFFFFF"/>
                </a:highlight>
                <a:latin typeface="Roboto"/>
                <a:ea typeface="Roboto"/>
                <a:cs typeface="Roboto"/>
                <a:sym typeface="Roboto"/>
              </a:rPr>
              <a:t>Industry Experience </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3x Intern at Qualcomm</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p:txBody>
      </p:sp>
      <p:pic>
        <p:nvPicPr>
          <p:cNvPr id="55" name="Google Shape;55;p13"/>
          <p:cNvPicPr preferRelativeResize="0"/>
          <p:nvPr/>
        </p:nvPicPr>
        <p:blipFill>
          <a:blip r:embed="rId3">
            <a:alphaModFix/>
          </a:blip>
          <a:stretch>
            <a:fillRect/>
          </a:stretch>
        </p:blipFill>
        <p:spPr>
          <a:xfrm>
            <a:off x="7571600" y="876501"/>
            <a:ext cx="3205400" cy="321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6FBE1-EC25-8E33-851D-12443903BD57}"/>
              </a:ext>
            </a:extLst>
          </p:cNvPr>
          <p:cNvSpPr>
            <a:spLocks noGrp="1"/>
          </p:cNvSpPr>
          <p:nvPr>
            <p:ph type="title"/>
          </p:nvPr>
        </p:nvSpPr>
        <p:spPr>
          <a:xfrm>
            <a:off x="838200" y="935698"/>
            <a:ext cx="10515600" cy="805113"/>
          </a:xfrm>
        </p:spPr>
        <p:txBody>
          <a:bodyPr/>
          <a:lstStyle/>
          <a:p>
            <a:r>
              <a:rPr lang="en-US" dirty="0"/>
              <a:t>C</a:t>
            </a:r>
            <a:r>
              <a:rPr lang="en-US" altLang="zh-CN" dirty="0"/>
              <a:t>haoyue Sun</a:t>
            </a:r>
            <a:endParaRPr lang="en-US" dirty="0"/>
          </a:p>
        </p:txBody>
      </p:sp>
      <p:sp>
        <p:nvSpPr>
          <p:cNvPr id="3" name="内容占位符 2">
            <a:extLst>
              <a:ext uri="{FF2B5EF4-FFF2-40B4-BE49-F238E27FC236}">
                <a16:creationId xmlns:a16="http://schemas.microsoft.com/office/drawing/2014/main" id="{42A43EF3-4577-DD05-C69D-24CD3E00DCAA}"/>
              </a:ext>
            </a:extLst>
          </p:cNvPr>
          <p:cNvSpPr>
            <a:spLocks noGrp="1"/>
          </p:cNvSpPr>
          <p:nvPr>
            <p:ph idx="1"/>
          </p:nvPr>
        </p:nvSpPr>
        <p:spPr>
          <a:xfrm>
            <a:off x="838200" y="1912775"/>
            <a:ext cx="7372149" cy="4009527"/>
          </a:xfrm>
        </p:spPr>
        <p:txBody>
          <a:bodyPr/>
          <a:lstStyle/>
          <a:p>
            <a:r>
              <a:rPr lang="en-US" sz="2400" dirty="0"/>
              <a:t>Phonetic pronunciation: Chow-</a:t>
            </a:r>
            <a:r>
              <a:rPr lang="en-US" sz="2400" dirty="0" err="1"/>
              <a:t>yoo</a:t>
            </a:r>
            <a:r>
              <a:rPr lang="en-US" sz="2400" dirty="0"/>
              <a:t>-</a:t>
            </a:r>
            <a:r>
              <a:rPr lang="en-US" sz="2400" dirty="0" err="1"/>
              <a:t>weh</a:t>
            </a:r>
            <a:r>
              <a:rPr lang="en-US" sz="2400" dirty="0"/>
              <a:t> Soon</a:t>
            </a:r>
          </a:p>
          <a:p>
            <a:r>
              <a:rPr lang="en-US" sz="2400" dirty="0"/>
              <a:t>Preferred way to contact: email and slack</a:t>
            </a:r>
          </a:p>
          <a:p>
            <a:r>
              <a:rPr lang="en-US" sz="2400" dirty="0"/>
              <a:t>Office hours: 1:30pm - 2:30pm every Thursday</a:t>
            </a:r>
          </a:p>
          <a:p>
            <a:r>
              <a:rPr lang="en-US" sz="2400" dirty="0"/>
              <a:t>Research: </a:t>
            </a:r>
          </a:p>
          <a:p>
            <a:pPr lvl="1"/>
            <a:r>
              <a:rPr lang="en-US" sz="2400" dirty="0"/>
              <a:t>Graph neural network models</a:t>
            </a:r>
          </a:p>
          <a:p>
            <a:pPr lvl="1"/>
            <a:r>
              <a:rPr lang="en-US" sz="2400" dirty="0"/>
              <a:t>Corresponding applications in prediction growth of epidemic disease transmission</a:t>
            </a:r>
          </a:p>
          <a:p>
            <a:r>
              <a:rPr lang="en-US" sz="2400" dirty="0"/>
              <a:t>Interest: Travelling, drums, badminton​</a:t>
            </a:r>
          </a:p>
          <a:p>
            <a:endParaRPr lang="en-US" sz="2400" dirty="0"/>
          </a:p>
        </p:txBody>
      </p:sp>
      <p:pic>
        <p:nvPicPr>
          <p:cNvPr id="5" name="图片 4" descr="男人站在石头上&#10;&#10;描述已自动生成">
            <a:extLst>
              <a:ext uri="{FF2B5EF4-FFF2-40B4-BE49-F238E27FC236}">
                <a16:creationId xmlns:a16="http://schemas.microsoft.com/office/drawing/2014/main" id="{887C34B8-888B-0FA1-632E-00805C25A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5636" y="1528011"/>
            <a:ext cx="2958164" cy="2218623"/>
          </a:xfrm>
          <a:prstGeom prst="rect">
            <a:avLst/>
          </a:prstGeom>
        </p:spPr>
      </p:pic>
      <p:pic>
        <p:nvPicPr>
          <p:cNvPr id="7" name="图片 6" descr="图片包含 围栏, 户外, 人, 动物&#10;&#10;描述已自动生成">
            <a:extLst>
              <a:ext uri="{FF2B5EF4-FFF2-40B4-BE49-F238E27FC236}">
                <a16:creationId xmlns:a16="http://schemas.microsoft.com/office/drawing/2014/main" id="{EED0D0F2-F7DC-3A90-B172-AADB1393F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636" y="3974029"/>
            <a:ext cx="2958164" cy="2218623"/>
          </a:xfrm>
          <a:prstGeom prst="rect">
            <a:avLst/>
          </a:prstGeom>
        </p:spPr>
      </p:pic>
    </p:spTree>
    <p:extLst>
      <p:ext uri="{BB962C8B-B14F-4D97-AF65-F5344CB8AC3E}">
        <p14:creationId xmlns:p14="http://schemas.microsoft.com/office/powerpoint/2010/main" val="294383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2" y="876300"/>
            <a:ext cx="11379199" cy="1066800"/>
          </a:xfrm>
        </p:spPr>
        <p:txBody>
          <a:bodyPr wrap="square" anchor="ctr">
            <a:normAutofit/>
          </a:bodyPr>
          <a:lstStyle/>
          <a:p>
            <a:r>
              <a:rPr lang="en-US" dirty="0"/>
              <a:t>Office Hours</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9</a:t>
            </a:fld>
            <a:endParaRPr lang="en-US"/>
          </a:p>
        </p:txBody>
      </p:sp>
      <p:sp>
        <p:nvSpPr>
          <p:cNvPr id="9" name="Content Placeholder 2">
            <a:extLst>
              <a:ext uri="{FF2B5EF4-FFF2-40B4-BE49-F238E27FC236}">
                <a16:creationId xmlns:a16="http://schemas.microsoft.com/office/drawing/2014/main" id="{FEC811AF-8D00-0854-8E3A-6C8A0755EF64}"/>
              </a:ext>
            </a:extLst>
          </p:cNvPr>
          <p:cNvSpPr>
            <a:spLocks noGrp="1"/>
          </p:cNvSpPr>
          <p:nvPr>
            <p:ph idx="10"/>
          </p:nvPr>
        </p:nvSpPr>
        <p:spPr>
          <a:xfrm>
            <a:off x="406403" y="1600200"/>
            <a:ext cx="2298697" cy="1635099"/>
          </a:xfrm>
        </p:spPr>
        <p:txBody>
          <a:bodyPr/>
          <a:lstStyle/>
          <a:p>
            <a:r>
              <a:rPr lang="en-US" sz="2000" dirty="0"/>
              <a:t>All office hours are hybrid: in-person and Zoom components</a:t>
            </a:r>
          </a:p>
        </p:txBody>
      </p:sp>
      <p:grpSp>
        <p:nvGrpSpPr>
          <p:cNvPr id="20" name="Group 19">
            <a:extLst>
              <a:ext uri="{FF2B5EF4-FFF2-40B4-BE49-F238E27FC236}">
                <a16:creationId xmlns:a16="http://schemas.microsoft.com/office/drawing/2014/main" id="{354C340B-2C69-D35D-73E7-F3FA4CD3A922}"/>
              </a:ext>
            </a:extLst>
          </p:cNvPr>
          <p:cNvGrpSpPr/>
          <p:nvPr/>
        </p:nvGrpSpPr>
        <p:grpSpPr>
          <a:xfrm>
            <a:off x="2705100" y="1156012"/>
            <a:ext cx="9415731" cy="3692213"/>
            <a:chOff x="3065603" y="1156012"/>
            <a:chExt cx="9036178" cy="3583939"/>
          </a:xfrm>
        </p:grpSpPr>
        <p:pic>
          <p:nvPicPr>
            <p:cNvPr id="15" name="Picture 14" descr="Table&#10;&#10;Description automatically generated">
              <a:extLst>
                <a:ext uri="{FF2B5EF4-FFF2-40B4-BE49-F238E27FC236}">
                  <a16:creationId xmlns:a16="http://schemas.microsoft.com/office/drawing/2014/main" id="{73954239-DF89-169C-27F9-E6EE87F836BA}"/>
                </a:ext>
              </a:extLst>
            </p:cNvPr>
            <p:cNvPicPr>
              <a:picLocks noChangeAspect="1"/>
            </p:cNvPicPr>
            <p:nvPr/>
          </p:nvPicPr>
          <p:blipFill>
            <a:blip r:embed="rId2"/>
            <a:stretch>
              <a:fillRect/>
            </a:stretch>
          </p:blipFill>
          <p:spPr>
            <a:xfrm>
              <a:off x="3065603" y="1156012"/>
              <a:ext cx="9036178" cy="3583939"/>
            </a:xfrm>
            <a:prstGeom prst="rect">
              <a:avLst/>
            </a:prstGeom>
          </p:spPr>
        </p:pic>
        <p:pic>
          <p:nvPicPr>
            <p:cNvPr id="8" name="Picture 7" descr="Text&#10;&#10;Description automatically generated">
              <a:extLst>
                <a:ext uri="{FF2B5EF4-FFF2-40B4-BE49-F238E27FC236}">
                  <a16:creationId xmlns:a16="http://schemas.microsoft.com/office/drawing/2014/main" id="{B442EF67-F95E-A4D2-1301-FEF527BB21A2}"/>
                </a:ext>
              </a:extLst>
            </p:cNvPr>
            <p:cNvPicPr>
              <a:picLocks noChangeAspect="1"/>
            </p:cNvPicPr>
            <p:nvPr/>
          </p:nvPicPr>
          <p:blipFill rotWithShape="1">
            <a:blip r:embed="rId3"/>
            <a:srcRect r="69185" b="4829"/>
            <a:stretch/>
          </p:blipFill>
          <p:spPr>
            <a:xfrm>
              <a:off x="5159188" y="3838659"/>
              <a:ext cx="530871" cy="495746"/>
            </a:xfrm>
            <a:prstGeom prst="rect">
              <a:avLst/>
            </a:prstGeom>
          </p:spPr>
        </p:pic>
        <p:pic>
          <p:nvPicPr>
            <p:cNvPr id="10" name="Picture 9" descr="Graphical user interface&#10;&#10;Description automatically generated with low confidence">
              <a:extLst>
                <a:ext uri="{FF2B5EF4-FFF2-40B4-BE49-F238E27FC236}">
                  <a16:creationId xmlns:a16="http://schemas.microsoft.com/office/drawing/2014/main" id="{74A79D7E-5703-19AF-F821-42668B13DF76}"/>
                </a:ext>
              </a:extLst>
            </p:cNvPr>
            <p:cNvPicPr>
              <a:picLocks noChangeAspect="1"/>
            </p:cNvPicPr>
            <p:nvPr/>
          </p:nvPicPr>
          <p:blipFill rotWithShape="1">
            <a:blip r:embed="rId4"/>
            <a:srcRect r="69790" b="52287"/>
            <a:stretch/>
          </p:blipFill>
          <p:spPr>
            <a:xfrm>
              <a:off x="8875360" y="1723770"/>
              <a:ext cx="530872" cy="509675"/>
            </a:xfrm>
            <a:prstGeom prst="rect">
              <a:avLst/>
            </a:prstGeom>
          </p:spPr>
        </p:pic>
        <p:pic>
          <p:nvPicPr>
            <p:cNvPr id="11" name="Picture 10" descr="Graphical user interface&#10;&#10;Description automatically generated with low confidence">
              <a:extLst>
                <a:ext uri="{FF2B5EF4-FFF2-40B4-BE49-F238E27FC236}">
                  <a16:creationId xmlns:a16="http://schemas.microsoft.com/office/drawing/2014/main" id="{0FD7BFD9-FD3C-AE3F-5FD5-30F24A814FB5}"/>
                </a:ext>
              </a:extLst>
            </p:cNvPr>
            <p:cNvPicPr>
              <a:picLocks noChangeAspect="1"/>
            </p:cNvPicPr>
            <p:nvPr/>
          </p:nvPicPr>
          <p:blipFill rotWithShape="1">
            <a:blip r:embed="rId4"/>
            <a:srcRect t="50609" r="68300"/>
            <a:stretch/>
          </p:blipFill>
          <p:spPr>
            <a:xfrm>
              <a:off x="8872158" y="2732502"/>
              <a:ext cx="530871" cy="50279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4E1BD574-E34A-C52B-63DC-05C2B5489D54}"/>
                </a:ext>
              </a:extLst>
            </p:cNvPr>
            <p:cNvPicPr>
              <a:picLocks noChangeAspect="1"/>
            </p:cNvPicPr>
            <p:nvPr/>
          </p:nvPicPr>
          <p:blipFill rotWithShape="1">
            <a:blip r:embed="rId5"/>
            <a:srcRect r="77438" b="52287"/>
            <a:stretch/>
          </p:blipFill>
          <p:spPr>
            <a:xfrm>
              <a:off x="5141167" y="1736379"/>
              <a:ext cx="501744" cy="497066"/>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78362E82-D211-1964-6C37-6A8FFCBC1F66}"/>
                </a:ext>
              </a:extLst>
            </p:cNvPr>
            <p:cNvPicPr>
              <a:picLocks noChangeAspect="1"/>
            </p:cNvPicPr>
            <p:nvPr/>
          </p:nvPicPr>
          <p:blipFill rotWithShape="1">
            <a:blip r:embed="rId5"/>
            <a:srcRect t="49975" r="77141"/>
            <a:stretch/>
          </p:blipFill>
          <p:spPr>
            <a:xfrm>
              <a:off x="8904488" y="3279407"/>
              <a:ext cx="501744" cy="514374"/>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2804EBA6-4395-3005-556D-12A142669793}"/>
                </a:ext>
              </a:extLst>
            </p:cNvPr>
            <p:cNvPicPr>
              <a:picLocks noChangeAspect="1"/>
            </p:cNvPicPr>
            <p:nvPr/>
          </p:nvPicPr>
          <p:blipFill rotWithShape="1">
            <a:blip r:embed="rId5"/>
            <a:srcRect r="77438" b="52287"/>
            <a:stretch/>
          </p:blipFill>
          <p:spPr>
            <a:xfrm>
              <a:off x="5141167" y="2747648"/>
              <a:ext cx="501744" cy="497066"/>
            </a:xfrm>
            <a:prstGeom prst="rect">
              <a:avLst/>
            </a:prstGeom>
          </p:spPr>
        </p:pic>
      </p:grpSp>
      <p:sp>
        <p:nvSpPr>
          <p:cNvPr id="21" name="Content Placeholder 2">
            <a:extLst>
              <a:ext uri="{FF2B5EF4-FFF2-40B4-BE49-F238E27FC236}">
                <a16:creationId xmlns:a16="http://schemas.microsoft.com/office/drawing/2014/main" id="{6A75D5EB-11CD-C53C-6233-6264E49B2957}"/>
              </a:ext>
            </a:extLst>
          </p:cNvPr>
          <p:cNvSpPr txBox="1">
            <a:spLocks/>
          </p:cNvSpPr>
          <p:nvPr/>
        </p:nvSpPr>
        <p:spPr bwMode="auto">
          <a:xfrm>
            <a:off x="387350" y="4986855"/>
            <a:ext cx="6030441" cy="1430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defTabSz="914400"/>
            <a:r>
              <a:rPr lang="en-US" sz="2000" dirty="0"/>
              <a:t>For EDGE/online students, Marquez is offering office hours outside those listed in this table.</a:t>
            </a:r>
          </a:p>
          <a:p>
            <a:pPr defTabSz="914400"/>
            <a:r>
              <a:rPr lang="en-US" sz="2000" dirty="0"/>
              <a:t>Scan the QR code to book a time to meet online</a:t>
            </a:r>
          </a:p>
        </p:txBody>
      </p:sp>
      <p:grpSp>
        <p:nvGrpSpPr>
          <p:cNvPr id="27" name="Group 26">
            <a:extLst>
              <a:ext uri="{FF2B5EF4-FFF2-40B4-BE49-F238E27FC236}">
                <a16:creationId xmlns:a16="http://schemas.microsoft.com/office/drawing/2014/main" id="{FB90EB27-311E-3558-4EB2-9EDAC876EB41}"/>
              </a:ext>
            </a:extLst>
          </p:cNvPr>
          <p:cNvGrpSpPr/>
          <p:nvPr/>
        </p:nvGrpSpPr>
        <p:grpSpPr>
          <a:xfrm>
            <a:off x="6867911" y="4914900"/>
            <a:ext cx="4073153" cy="1856714"/>
            <a:chOff x="6540838" y="4914900"/>
            <a:chExt cx="4073153" cy="1856714"/>
          </a:xfrm>
        </p:grpSpPr>
        <p:pic>
          <p:nvPicPr>
            <p:cNvPr id="23" name="Picture 22" descr="Background pattern&#10;&#10;Description automatically generated">
              <a:extLst>
                <a:ext uri="{FF2B5EF4-FFF2-40B4-BE49-F238E27FC236}">
                  <a16:creationId xmlns:a16="http://schemas.microsoft.com/office/drawing/2014/main" id="{DD238F50-26F9-6A24-DF8C-78D677CB5D77}"/>
                </a:ext>
              </a:extLst>
            </p:cNvPr>
            <p:cNvPicPr>
              <a:picLocks noChangeAspect="1"/>
            </p:cNvPicPr>
            <p:nvPr/>
          </p:nvPicPr>
          <p:blipFill>
            <a:blip r:embed="rId6"/>
            <a:stretch>
              <a:fillRect/>
            </a:stretch>
          </p:blipFill>
          <p:spPr>
            <a:xfrm>
              <a:off x="6540838" y="4914900"/>
              <a:ext cx="1856714" cy="1856714"/>
            </a:xfrm>
            <a:prstGeom prst="rect">
              <a:avLst/>
            </a:prstGeom>
          </p:spPr>
        </p:pic>
        <p:pic>
          <p:nvPicPr>
            <p:cNvPr id="24" name="Google Shape;55;p13">
              <a:extLst>
                <a:ext uri="{FF2B5EF4-FFF2-40B4-BE49-F238E27FC236}">
                  <a16:creationId xmlns:a16="http://schemas.microsoft.com/office/drawing/2014/main" id="{B94D764C-CEAA-9113-05BF-C6B7AD574E07}"/>
                </a:ext>
              </a:extLst>
            </p:cNvPr>
            <p:cNvPicPr preferRelativeResize="0"/>
            <p:nvPr/>
          </p:nvPicPr>
          <p:blipFill>
            <a:blip r:embed="rId7">
              <a:alphaModFix/>
            </a:blip>
            <a:stretch>
              <a:fillRect/>
            </a:stretch>
          </p:blipFill>
          <p:spPr>
            <a:xfrm>
              <a:off x="8828619" y="5373863"/>
              <a:ext cx="1148820" cy="1215673"/>
            </a:xfrm>
            <a:prstGeom prst="rect">
              <a:avLst/>
            </a:prstGeom>
            <a:noFill/>
            <a:ln>
              <a:noFill/>
            </a:ln>
          </p:spPr>
        </p:pic>
        <p:sp>
          <p:nvSpPr>
            <p:cNvPr id="26" name="Content Placeholder 2">
              <a:extLst>
                <a:ext uri="{FF2B5EF4-FFF2-40B4-BE49-F238E27FC236}">
                  <a16:creationId xmlns:a16="http://schemas.microsoft.com/office/drawing/2014/main" id="{6103B56F-0487-B3F1-D9DA-573EB634DF9A}"/>
                </a:ext>
              </a:extLst>
            </p:cNvPr>
            <p:cNvSpPr txBox="1">
              <a:spLocks/>
            </p:cNvSpPr>
            <p:nvPr/>
          </p:nvSpPr>
          <p:spPr bwMode="auto">
            <a:xfrm>
              <a:off x="8397552" y="4976000"/>
              <a:ext cx="2216439" cy="573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marL="0" indent="0" defTabSz="914400">
                <a:buNone/>
              </a:pPr>
              <a:r>
                <a:rPr lang="en-US" sz="2000" dirty="0"/>
                <a:t>Marquez calendar</a:t>
              </a:r>
            </a:p>
          </p:txBody>
        </p:sp>
      </p:grpSp>
    </p:spTree>
    <p:extLst>
      <p:ext uri="{BB962C8B-B14F-4D97-AF65-F5344CB8AC3E}">
        <p14:creationId xmlns:p14="http://schemas.microsoft.com/office/powerpoint/2010/main" val="11879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heme/theme1.xml><?xml version="1.0" encoding="utf-8"?>
<a:theme xmlns:a="http://schemas.openxmlformats.org/drawingml/2006/main" name="PNE Theme Slide Deck">
  <a:themeElements>
    <a:clrScheme name="UF Engineering">
      <a:dk1>
        <a:srgbClr val="000000"/>
      </a:dk1>
      <a:lt1>
        <a:srgbClr val="FFFFFF"/>
      </a:lt1>
      <a:dk2>
        <a:srgbClr val="000C3E"/>
      </a:dk2>
      <a:lt2>
        <a:srgbClr val="6C9AC3"/>
      </a:lt2>
      <a:accent1>
        <a:srgbClr val="004B80"/>
      </a:accent1>
      <a:accent2>
        <a:srgbClr val="0020A5"/>
      </a:accent2>
      <a:accent3>
        <a:srgbClr val="FA4616"/>
      </a:accent3>
      <a:accent4>
        <a:srgbClr val="E18F41"/>
      </a:accent4>
      <a:accent5>
        <a:srgbClr val="326698"/>
      </a:accent5>
      <a:accent6>
        <a:srgbClr val="6C9AC3"/>
      </a:accent6>
      <a:hlink>
        <a:srgbClr val="FF462C"/>
      </a:hlink>
      <a:folHlink>
        <a:srgbClr val="FF7F3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29B"/>
        </a:solidFill>
        <a:ln>
          <a:noFill/>
        </a:ln>
      </a:spPr>
      <a:bodyPr rtlCol="0" anchor="ctr"/>
      <a:lstStyle>
        <a:defPPr algn="ctr">
          <a:defRPr spc="100" dirty="0" smtClean="0">
            <a:solidFill>
              <a:schemeClr val="bg1"/>
            </a:solidFill>
            <a:latin typeface="Helvetica Light" panose="020B0403020202020204" pitchFamily="34" charset="0"/>
          </a:defRPr>
        </a:defPPr>
      </a:lstStyle>
      <a:style>
        <a:lnRef idx="2">
          <a:schemeClr val="dk1"/>
        </a:lnRef>
        <a:fillRef idx="1">
          <a:schemeClr val="lt1"/>
        </a:fillRef>
        <a:effectRef idx="0">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28600" indent="-228600" algn="l" defTabSz="914400">
          <a:spcBef>
            <a:spcPts val="0"/>
          </a:spcBef>
          <a:spcAft>
            <a:spcPts val="600"/>
          </a:spcAft>
          <a:buClr>
            <a:srgbClr val="FA4616"/>
          </a:buClr>
          <a:buSzPct val="100000"/>
          <a:buFont typeface="Wingdings" pitchFamily="2" charset="2"/>
          <a:buChar char="§"/>
          <a:defRPr sz="1600" dirty="0" smtClean="0">
            <a:solidFill>
              <a:srgbClr val="326698"/>
            </a:solidFill>
            <a:latin typeface="Rockwell" panose="02060603020205020403" pitchFamily="18" charset="77"/>
            <a:ea typeface="MS PGothic" panose="020B0600070205080204" pitchFamily="34" charset="-128"/>
          </a:defRPr>
        </a:defPPr>
      </a:lstStyle>
    </a:txDef>
  </a:objectDefaults>
  <a:extraClrSchemeLst/>
  <a:extLst>
    <a:ext uri="{05A4C25C-085E-4340-85A3-A5531E510DB2}">
      <thm15:themeFamily xmlns:thm15="http://schemas.microsoft.com/office/thememl/2012/main" name="HWCOE PPT Template 2020-16-9" id="{2A116482-3184-424A-AEB3-3980BD57FF29}" vid="{7E6D42B9-B188-1F4B-895C-5122FFB996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HWCOE PPT Template 2020-16-9</Template>
  <TotalTime>0</TotalTime>
  <Words>3311</Words>
  <Application>Microsoft Office PowerPoint</Application>
  <PresentationFormat>Widescreen</PresentationFormat>
  <Paragraphs>526</Paragraphs>
  <Slides>36</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Gentona Book</vt:lpstr>
      <vt:lpstr>Helvetica Light</vt:lpstr>
      <vt:lpstr>Helvetica Neue</vt:lpstr>
      <vt:lpstr>Quadon Medium</vt:lpstr>
      <vt:lpstr>System Font Regular</vt:lpstr>
      <vt:lpstr>Arial</vt:lpstr>
      <vt:lpstr>Arial Narrow</vt:lpstr>
      <vt:lpstr>Calibri</vt:lpstr>
      <vt:lpstr>Cambria</vt:lpstr>
      <vt:lpstr>Nunito</vt:lpstr>
      <vt:lpstr>Roboto</vt:lpstr>
      <vt:lpstr>Rockwell</vt:lpstr>
      <vt:lpstr>Symbol</vt:lpstr>
      <vt:lpstr>Wingdings</vt:lpstr>
      <vt:lpstr>PNE Theme Slide Deck</vt:lpstr>
      <vt:lpstr>PowerPoint Presentation</vt:lpstr>
      <vt:lpstr>EEL 5840 – Fundamentals of Machine Learning</vt:lpstr>
      <vt:lpstr>Teaching Team</vt:lpstr>
      <vt:lpstr>Dr. Catia S. Silva (she/her)</vt:lpstr>
      <vt:lpstr>Khaled Hamad</vt:lpstr>
      <vt:lpstr>Anna Hampton</vt:lpstr>
      <vt:lpstr>PowerPoint Presentation</vt:lpstr>
      <vt:lpstr>Chaoyue Sun</vt:lpstr>
      <vt:lpstr>Office Hours</vt:lpstr>
      <vt:lpstr>What tools will we use to teach Machine Learning?</vt:lpstr>
      <vt:lpstr>Canvas</vt:lpstr>
      <vt:lpstr>GitHub</vt:lpstr>
      <vt:lpstr>Slack</vt:lpstr>
      <vt:lpstr>Time Commitment</vt:lpstr>
      <vt:lpstr>How does a typical lecture look like?</vt:lpstr>
      <vt:lpstr>Software</vt:lpstr>
      <vt:lpstr>Package Managers: conda &amp; pip</vt:lpstr>
      <vt:lpstr>Textbooks</vt:lpstr>
      <vt:lpstr>Course Reserves</vt:lpstr>
      <vt:lpstr>Course  Schedule</vt:lpstr>
      <vt:lpstr>Course  Schedule</vt:lpstr>
      <vt:lpstr>Course Policies</vt:lpstr>
      <vt:lpstr>Grading</vt:lpstr>
      <vt:lpstr>Mark your calendars!</vt:lpstr>
      <vt:lpstr>Students requiring accommodations</vt:lpstr>
      <vt:lpstr>Any questions?</vt:lpstr>
      <vt:lpstr>What is (artificial) intelligence?</vt:lpstr>
      <vt:lpstr>Turing Test – Current Benchmark</vt:lpstr>
      <vt:lpstr>Types of AI</vt:lpstr>
      <vt:lpstr>Types of AI</vt:lpstr>
      <vt:lpstr>What is Machine Learning?</vt:lpstr>
      <vt:lpstr>What is Machine Learning?</vt:lpstr>
      <vt:lpstr>What is Deep Learning?</vt:lpstr>
      <vt:lpstr>Demonstrations – Git Basics</vt:lpstr>
      <vt:lpstr>Demonstrations – Conda Environment </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Catia S. Silva</dc:creator>
  <cp:lastModifiedBy>Catia Silva</cp:lastModifiedBy>
  <cp:revision>9</cp:revision>
  <cp:lastPrinted>2014-01-31T19:29:42Z</cp:lastPrinted>
  <dcterms:created xsi:type="dcterms:W3CDTF">2022-08-23T16:12:11Z</dcterms:created>
  <dcterms:modified xsi:type="dcterms:W3CDTF">2022-08-24T15:28:11Z</dcterms:modified>
</cp:coreProperties>
</file>